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6" r:id="rId13"/>
    <p:sldId id="277" r:id="rId14"/>
    <p:sldId id="268" r:id="rId15"/>
    <p:sldId id="269" r:id="rId16"/>
  </p:sldIdLst>
  <p:sldSz cx="17475200" cy="97536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98527" y="857250"/>
            <a:ext cx="4146947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59899" y="2527255"/>
            <a:ext cx="7709009" cy="4591117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664827" y="1440229"/>
            <a:ext cx="8773794" cy="1726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9225" algn="l" rtl="0" eaLnBrk="0">
              <a:lnSpc>
                <a:spcPct val="105000"/>
              </a:lnSpc>
            </a:pPr>
            <a:r>
              <a:rPr sz="4500" kern="0" spc="13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OpenRisk-Advisor:开源项目衰</a:t>
            </a:r>
            <a:r>
              <a:rPr sz="45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 退风险预测与智能治理建议系统</a:t>
            </a:r>
            <a:endParaRPr sz="4500" kern="0" spc="13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148590" algn="l" rtl="0" eaLnBrk="0">
              <a:lnSpc>
                <a:spcPct val="106000"/>
              </a:lnSpc>
              <a:spcBef>
                <a:spcPts val="2040"/>
              </a:spcBef>
            </a:pPr>
            <a:endParaRPr sz="2100" dirty="0">
              <a:latin typeface="黑体"/>
              <a:ea typeface="黑体"/>
              <a:cs typeface="黑体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1013461" y="7753679"/>
            <a:ext cx="16461739" cy="13646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rtl="0" eaLnBrk="0">
              <a:lnSpc>
                <a:spcPct val="94000"/>
              </a:lnSpc>
            </a:pPr>
            <a:r>
              <a:rPr lang="en-US" sz="2300" kern="0" spc="5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队名</a:t>
            </a: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：大东北我的家乡</a:t>
            </a:r>
            <a:endParaRPr lang="zh-CN" altLang="en-US" sz="23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rtl="0" eaLnBrk="0">
              <a:lnSpc>
                <a:spcPct val="94000"/>
              </a:lnSpc>
            </a:pP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学校：华东师范大学</a:t>
            </a:r>
            <a:endParaRPr lang="en-US" altLang="zh-CN" sz="23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eaLnBrk="0">
              <a:lnSpc>
                <a:spcPct val="94000"/>
              </a:lnSpc>
            </a:pPr>
            <a:r>
              <a:rPr lang="zh-CN" altLang="en-US"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Arial" panose="020B0604020202090204"/>
              </a:rPr>
              <a:t>成员：任北鸣张凌琨</a:t>
            </a: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83573" y="4874674"/>
          <a:ext cx="8161655" cy="1726564"/>
        </p:xfrm>
        <a:graphic>
          <a:graphicData uri="http://schemas.openxmlformats.org/drawingml/2006/table">
            <a:tbl>
              <a:tblPr/>
              <a:tblGrid>
                <a:gridCol w="98425"/>
                <a:gridCol w="8063230"/>
              </a:tblGrid>
              <a:tr h="17265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1300" indent="18415" algn="l" rtl="0" eaLnBrk="0">
                        <a:lnSpc>
                          <a:spcPct val="108000"/>
                        </a:lnSpc>
                      </a:pPr>
                      <a:r>
                        <a:rPr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本</a:t>
                      </a:r>
                      <a:r>
                        <a:rPr lang="en-US"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项目</a:t>
                      </a:r>
                      <a:r>
                        <a:rPr sz="2400" kern="0" spc="1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基于大赛官方推荐的开源项目与工具集构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建，包括</a:t>
                      </a:r>
                      <a:r>
                        <a:rPr sz="2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OpenDigger</a:t>
                      </a:r>
                      <a:r>
                        <a:rPr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</a:t>
                      </a:r>
                      <a:r>
                        <a:rPr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loTDB</a:t>
                      </a:r>
                      <a:r>
                        <a:rPr lang="en-US"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</a:t>
                      </a:r>
                      <a:r>
                        <a:rPr lang="en-US" sz="2400" kern="0" spc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DataEase</a:t>
                      </a:r>
                      <a:r>
                        <a:rPr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等</a:t>
                      </a:r>
                      <a:r>
                        <a:rPr lang="zh-CN" sz="2400" kern="0" spc="19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400" kern="0" spc="190" dirty="0">
                        <a:solidFill>
                          <a:srgbClr val="000000">
                            <a:alpha val="100000"/>
                          </a:srgb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41300" indent="18415" algn="l" rtl="0" eaLnBrk="0">
                        <a:lnSpc>
                          <a:spcPct val="108000"/>
                        </a:lnSpc>
                      </a:pPr>
                      <a:r>
                        <a:rPr 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秉持拥抱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的理念，本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PPT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借助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进行部分绘图，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旨在阐述设计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理念，并非产品</a:t>
                      </a:r>
                      <a:r>
                        <a:rPr lang="en-US" altLang="zh-CN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demo</a:t>
                      </a:r>
                      <a:r>
                        <a:rPr lang="zh-CN" altLang="en-US" sz="24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4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144" name="table 144"/>
          <p:cNvGraphicFramePr>
            <a:graphicFrameLocks noGrp="1"/>
          </p:cNvGraphicFramePr>
          <p:nvPr/>
        </p:nvGraphicFramePr>
        <p:xfrm>
          <a:off x="689018" y="6435762"/>
          <a:ext cx="16109315" cy="2031364"/>
        </p:xfrm>
        <a:graphic>
          <a:graphicData uri="http://schemas.openxmlformats.org/drawingml/2006/table">
            <a:tbl>
              <a:tblPr/>
              <a:tblGrid>
                <a:gridCol w="8213725"/>
                <a:gridCol w="139064"/>
                <a:gridCol w="7454900"/>
                <a:gridCol w="301625"/>
              </a:tblGrid>
              <a:tr h="498475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820928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ProjectX</a:t>
                      </a:r>
                      <a:r>
                        <a:rPr sz="1400" b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治理行动计划</a:t>
                      </a:r>
                      <a:endParaRPr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83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16535" algn="l" rtl="0" eaLnBrk="0">
                        <a:lnSpc>
                          <a:spcPct val="97000"/>
                        </a:lnSpc>
                      </a:pPr>
                      <a:r>
                        <a:rPr sz="21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3.行动建议层(行动)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16535" algn="l" rtl="0" eaLnBrk="0">
                        <a:lnSpc>
                          <a:spcPct val="97000"/>
                        </a:lnSpc>
                        <a:spcBef>
                          <a:spcPts val="665"/>
                        </a:spcBef>
                      </a:pP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视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图</a:t>
                      </a:r>
                      <a:r>
                        <a:rPr sz="2100" kern="0" spc="-2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：</a:t>
                      </a:r>
                      <a:r>
                        <a:rPr sz="21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LLM生成的治理建议、关联证据与</a:t>
                      </a:r>
                      <a:r>
                        <a:rPr sz="21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知识来源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16535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目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标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100" b="1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：</a:t>
                      </a:r>
                      <a:r>
                        <a:rPr sz="21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提供可执行、可跟踪的改进方案。</a:t>
                      </a:r>
                      <a:endParaRPr sz="2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5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1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建议1:仇化Issue分流筑骼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495"/>
                        </a:spcBef>
                      </a:pPr>
                      <a:r>
                        <a:rPr sz="1100" b="1" kern="0" spc="-10" dirty="0">
                          <a:solidFill>
                            <a:srgbClr val="80602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#9190R959部E)罐18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0335" algn="l" rtl="0" eaLnBrk="0">
                        <a:lnSpc>
                          <a:spcPct val="83000"/>
                        </a:lnSpc>
                        <a:spcBef>
                          <a:spcPts val="665"/>
                        </a:spcBef>
                      </a:pPr>
                      <a:r>
                        <a:rPr sz="11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建及化粉的能，引A危走A30维机制，滤少人工够得呀间。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40335" algn="l" rtl="0" eaLnBrk="0">
                        <a:lnSpc>
                          <a:spcPts val="1705"/>
                        </a:lnSpc>
                      </a:pPr>
                      <a:r>
                        <a:rPr sz="1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黄联园提：</a:t>
                      </a:r>
                      <a:r>
                        <a:rPr sz="1100" kern="0" spc="-10" dirty="0">
                          <a:solidFill>
                            <a:srgbClr val="30608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提图1、显温2</a:t>
                      </a:r>
                      <a:r>
                        <a:rPr sz="1100" kern="0" spc="150" dirty="0">
                          <a:solidFill>
                            <a:srgbClr val="30608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1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知鬼那：</a:t>
                      </a:r>
                      <a:r>
                        <a:rPr sz="1100" kern="0" spc="-10" dirty="0">
                          <a:solidFill>
                            <a:srgbClr val="30506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MaxKB眼</a:t>
                      </a:r>
                      <a:r>
                        <a:rPr sz="1100" kern="0" spc="-20" dirty="0">
                          <a:solidFill>
                            <a:srgbClr val="30506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绕天路#45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14"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995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995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4224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1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建议2:玄路代砌甲</a:t>
                      </a:r>
                      <a:r>
                        <a:rPr sz="11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重激肋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27000" algn="l" rtl="0" eaLnBrk="0">
                        <a:lnSpc>
                          <a:spcPct val="95000"/>
                        </a:lnSpc>
                        <a:spcBef>
                          <a:spcPts val="60"/>
                        </a:spcBef>
                      </a:pPr>
                      <a:r>
                        <a:rPr sz="1100" kern="0" spc="-10" dirty="0">
                          <a:solidFill>
                            <a:srgbClr val="90603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5SLD压器患念IE]鞭稳X</a:t>
                      </a:r>
                      <a:endParaRPr sz="11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6" name="textbox 146"/>
          <p:cNvSpPr/>
          <p:nvPr/>
        </p:nvSpPr>
        <p:spPr>
          <a:xfrm>
            <a:off x="889020" y="2503523"/>
            <a:ext cx="6204584" cy="3432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9845" algn="l" rtl="0" eaLnBrk="0">
              <a:lnSpc>
                <a:spcPct val="97000"/>
              </a:lnSpc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1.集群总览层(发现)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</a:pPr>
            <a:r>
              <a:rPr sz="23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视图：风险地图、TopN风险项目榜单</a:t>
            </a:r>
            <a:endParaRPr sz="23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545"/>
              </a:spcBef>
            </a:pP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目标：1分钟内定位哪个项目最</a:t>
            </a: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需要关注。</a:t>
            </a:r>
            <a:endParaRPr sz="21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30"/>
              </a:spcBef>
            </a:pP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2.单项目诊断层(诊断)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7000"/>
              </a:lnSpc>
              <a:spcBef>
                <a:spcPts val="1135"/>
              </a:spcBef>
            </a:pP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视图：关键指标时序图、信号触发区间标注、证掘摘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要</a:t>
            </a:r>
            <a:endParaRPr sz="21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620"/>
              </a:spcBef>
            </a:pPr>
            <a:r>
              <a:rPr sz="21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目标：验证风险、定位具体恶化维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度。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657792" y="580573"/>
            <a:ext cx="15401289" cy="1139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" algn="l" rtl="0" eaLnBrk="0">
              <a:lnSpc>
                <a:spcPct val="95000"/>
              </a:lnSpc>
              <a:spcBef>
                <a:spcPts val="0"/>
              </a:spcBef>
            </a:pPr>
            <a:r>
              <a:rPr sz="38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可视化与交互：从“发现”到</a:t>
            </a:r>
            <a:r>
              <a:rPr sz="3800" b="1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“行动”的闭环体验</a:t>
            </a:r>
            <a:endParaRPr sz="38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工具选型：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lang="en-US" sz="21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实现快速原型与高效交付。我们利用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构建了服务于不同决策层级的交互式看板。</a:t>
            </a:r>
            <a:endParaRPr sz="2100" dirty="0">
              <a:latin typeface="黑体"/>
              <a:ea typeface="黑体"/>
              <a:cs typeface="黑体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8759066" y="2191515"/>
            <a:ext cx="4363084" cy="2930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560" algn="l" rtl="0" eaLnBrk="0">
              <a:lnSpc>
                <a:spcPts val="158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集群总窕层(发聚)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7000"/>
              </a:lnSpc>
              <a:spcBef>
                <a:spcPts val="275"/>
              </a:spcBef>
            </a:pPr>
            <a:r>
              <a:rPr sz="9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 a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  <a:spcBef>
                <a:spcPts val="275"/>
              </a:spcBef>
            </a:pPr>
            <a:r>
              <a:rPr sz="9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Projsct X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3000"/>
              </a:lnSpc>
              <a:spcBef>
                <a:spcPts val="430"/>
              </a:spcBef>
            </a:pPr>
            <a:r>
              <a:rPr sz="14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X诊断霜板</a:t>
            </a:r>
            <a:endParaRPr sz="1400" dirty="0">
              <a:latin typeface="宋体"/>
              <a:ea typeface="宋体"/>
              <a:cs typeface="宋体"/>
            </a:endParaRPr>
          </a:p>
          <a:p>
            <a:pPr marL="81280" algn="l" rtl="0" eaLnBrk="0">
              <a:lnSpc>
                <a:spcPct val="99000"/>
              </a:lnSpc>
              <a:spcBef>
                <a:spcPts val="1125"/>
              </a:spcBef>
            </a:pP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</a:t>
            </a:r>
            <a:r>
              <a:rPr sz="9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9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900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u</a:t>
            </a:r>
            <a:r>
              <a:rPr sz="9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e</a:t>
            </a:r>
            <a:r>
              <a:rPr sz="900" kern="0" spc="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甲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拍</a:t>
            </a:r>
            <a:r>
              <a:rPr sz="9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叶</a:t>
            </a:r>
            <a:r>
              <a:rPr sz="900" kern="0" spc="1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天</a:t>
            </a:r>
            <a:r>
              <a:rPr sz="9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7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3360" algn="l" rtl="0" eaLnBrk="0">
              <a:lnSpc>
                <a:spcPts val="920"/>
              </a:lnSpc>
              <a:spcBef>
                <a:spcPts val="5"/>
              </a:spcBef>
            </a:pP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</a:t>
            </a:r>
            <a:endParaRPr sz="700" dirty="0">
              <a:latin typeface="宋体"/>
              <a:ea typeface="宋体"/>
              <a:cs typeface="宋体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13607994" y="2552536"/>
            <a:ext cx="2694304" cy="2452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36320" algn="l" rtl="0" eaLnBrk="0">
              <a:lnSpc>
                <a:spcPct val="97000"/>
              </a:lnSpc>
            </a:pPr>
            <a:r>
              <a:rPr sz="9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Top</a:t>
            </a:r>
            <a:r>
              <a:rPr sz="900" kern="0" spc="1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900" b="1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5风防用目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6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47750" algn="l" rtl="0" eaLnBrk="0">
              <a:lnSpc>
                <a:spcPts val="1035"/>
              </a:lnSpc>
              <a:spcBef>
                <a:spcPts val="245"/>
              </a:spcBef>
            </a:pP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2.PrejectY</a:t>
            </a:r>
            <a:r>
              <a:rPr sz="800" kern="0" spc="2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(0.7B)</a:t>
            </a:r>
            <a:endParaRPr sz="8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ts val="1035"/>
              </a:lnSpc>
              <a:spcBef>
                <a:spcPts val="610"/>
              </a:spcBef>
            </a:pP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3.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Preject</a:t>
            </a: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2(6.72)</a:t>
            </a:r>
            <a:endParaRPr sz="8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465"/>
              </a:spcBef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4.Preject2(L.72)</a:t>
            </a:r>
            <a:endParaRPr sz="9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555"/>
              </a:spcBef>
            </a:pP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5.</a:t>
            </a:r>
            <a:r>
              <a:rPr sz="9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Preject</a:t>
            </a:r>
            <a:r>
              <a:rPr sz="9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2(L72)</a:t>
            </a:r>
            <a:endParaRPr sz="900" dirty="0">
              <a:latin typeface="宋体"/>
              <a:ea typeface="宋体"/>
              <a:cs typeface="宋体"/>
            </a:endParaRPr>
          </a:p>
          <a:p>
            <a:pPr marL="1047750" algn="l" rtl="0" eaLnBrk="0">
              <a:lnSpc>
                <a:spcPct val="97000"/>
              </a:lnSpc>
              <a:spcBef>
                <a:spcPts val="600"/>
              </a:spcBef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6.Prejeet T(L72)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7000"/>
              </a:lnSpc>
              <a:spcBef>
                <a:spcPts val="275"/>
              </a:spcBef>
            </a:pPr>
            <a:r>
              <a:rPr sz="9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ProjectX诊浙匮蜇</a:t>
            </a:r>
            <a:endParaRPr sz="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9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▲物作姓军票化信考丝发</a:t>
            </a:r>
            <a:endParaRPr sz="900" dirty="0">
              <a:latin typeface="宋体"/>
              <a:ea typeface="宋体"/>
              <a:cs typeface="宋体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793780" y="8794703"/>
            <a:ext cx="9652000" cy="436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6565" algn="l" rtl="0" eaLnBrk="0">
              <a:lnSpc>
                <a:spcPct val="92000"/>
              </a:lnSpc>
              <a:spcBef>
                <a:spcPts val="5"/>
              </a:spcBef>
              <a:tabLst>
                <a:tab pos="581025" algn="l"/>
              </a:tabLst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r>
              <a:rPr sz="2100" b="1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交互辅助：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提供自然</a:t>
            </a:r>
            <a:r>
              <a:rPr sz="2100" kern="0" spc="-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语言查询入口，赋能临时性、探素性的数据分析。</a:t>
            </a:r>
            <a:endParaRPr sz="2100" dirty="0">
              <a:latin typeface="黑体"/>
              <a:ea typeface="黑体"/>
              <a:cs typeface="黑体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6480" y="8807403"/>
            <a:ext cx="444394" cy="387412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8860235" y="5734817"/>
            <a:ext cx="7553325" cy="5073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ts val="920"/>
              </a:lnSpc>
            </a:pP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2024-02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 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2024-03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 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2024-0</a:t>
            </a: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             2024-03-15           2024-03-23            2024-04-15             2024-04</a:t>
            </a:r>
            <a:endParaRPr sz="7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665"/>
              </a:lnSpc>
              <a:spcBef>
                <a:spcPts val="5"/>
              </a:spcBef>
            </a:pPr>
            <a:r>
              <a:rPr sz="12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证图1:Issue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平均处理到长(+35%)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|证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⑱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2:Code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Review通过多(-20%)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</a:t>
            </a:r>
            <a:r>
              <a:rPr sz="1200" b="1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|还璐3:活跃资鱿新5少(2A)</a:t>
            </a:r>
            <a:endParaRPr sz="1200" dirty="0">
              <a:latin typeface="宋体"/>
              <a:ea typeface="宋体"/>
              <a:cs typeface="宋体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16097336" y="9476351"/>
            <a:ext cx="126365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11350"/>
            <a:ext cx="16332200" cy="669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2302510"/>
            <a:ext cx="4574540" cy="1577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191385"/>
            <a:ext cx="48768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96410"/>
            <a:ext cx="6393815" cy="1648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435725"/>
            <a:ext cx="6204585" cy="1648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0455" y="2400300"/>
            <a:ext cx="7402195" cy="1721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1.集群总览层(发现)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视图：风险地图、TopN风险项目榜单</a:t>
            </a:r>
            <a:endParaRPr sz="2400" dirty="0">
              <a:latin typeface="宋体"/>
              <a:ea typeface="宋体"/>
              <a:cs typeface="宋体"/>
            </a:endParaRPr>
          </a:p>
          <a:p>
            <a:pPr marL="25400" algn="l" rtl="0" eaLnBrk="0">
              <a:lnSpc>
                <a:spcPct val="97000"/>
              </a:lnSpc>
              <a:spcBef>
                <a:spcPts val="545"/>
              </a:spcBef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目标：1分钟内定位哪个项目最</a:t>
            </a:r>
            <a:r>
              <a:rPr sz="2400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需要关注。</a:t>
            </a:r>
            <a:endParaRPr sz="2400" dirty="0">
              <a:latin typeface="宋体"/>
              <a:ea typeface="宋体"/>
              <a:cs typeface="宋体"/>
            </a:endParaRPr>
          </a:p>
          <a:p>
            <a:endParaRPr lang="zh-CN" altLang="en-US" sz="2400" dirty="0">
              <a:latin typeface="宋体"/>
              <a:ea typeface="宋体"/>
              <a:cs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1725" y="4438015"/>
            <a:ext cx="7207885" cy="1677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  <a:spcBef>
                <a:spcPts val="890"/>
              </a:spcBef>
              <a:buClrTx/>
              <a:buSzTx/>
              <a:buFontTx/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2.单项目诊断层(诊断)</a:t>
            </a:r>
            <a:endParaRPr sz="2400" b="1" kern="0" spc="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视图：关键指标时序图、信号触发区间标注、证掘摘要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目标：验证风险、定位具体恶化维度。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7755" y="6581140"/>
            <a:ext cx="7458075" cy="1677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9845" algn="l" rtl="0" eaLnBrk="0">
              <a:lnSpc>
                <a:spcPct val="97000"/>
              </a:lnSpc>
              <a:spcBef>
                <a:spcPts val="890"/>
              </a:spcBef>
              <a:buClrTx/>
              <a:buSzTx/>
              <a:buFontTx/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3.行动建议层(行动)</a:t>
            </a:r>
            <a:endParaRPr sz="2400" b="1" kern="0" spc="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视 图 ：LLM生成的治理建议、关联证据与知识来源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8000"/>
              </a:lnSpc>
              <a:spcBef>
                <a:spcPts val="890"/>
              </a:spcBef>
              <a:buClrTx/>
              <a:buSzTx/>
              <a:buFontTx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目 标 ：提供可执行、可跟踪的改进方案。</a:t>
            </a:r>
            <a:endParaRPr sz="2400" kern="0" spc="-12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2330374" y="4672863"/>
            <a:ext cx="6152515" cy="4005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86000"/>
              </a:lnSpc>
            </a:pP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特征服务：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基于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300" kern="0" spc="5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供统一时序特征计算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485"/>
              </a:lnSpc>
            </a:pPr>
            <a:r>
              <a:rPr sz="2000" kern="0" spc="3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与查询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4000"/>
              </a:lnSpc>
              <a:spcBef>
                <a:spcPts val="695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风险服务：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运行模型与规则，生成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endParaRPr sz="2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7000"/>
              </a:lnSpc>
              <a:spcBef>
                <a:spcPts val="700"/>
              </a:spcBef>
            </a:pP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建议服务：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调</a:t>
            </a:r>
            <a:r>
              <a:rPr sz="2300" kern="0" spc="-4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用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LLM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300" kern="0" spc="-4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MaxKB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生成治理建议</a:t>
            </a:r>
            <a:endParaRPr sz="23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7000"/>
              </a:lnSpc>
              <a:spcBef>
                <a:spcPts val="5"/>
              </a:spcBef>
            </a:pPr>
            <a:r>
              <a:rPr sz="23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展示层：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看板与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查询</a:t>
            </a:r>
            <a:endParaRPr sz="2300" dirty="0">
              <a:latin typeface="黑体"/>
              <a:ea typeface="黑体"/>
              <a:cs typeface="黑体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0801302" y="4687632"/>
            <a:ext cx="5526404" cy="4368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M2-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智能模型集成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310"/>
              </a:spcBef>
            </a:pP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部署时序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Transformer</a:t>
            </a:r>
            <a:r>
              <a:rPr sz="2000" kern="0" spc="-3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模型，输出概率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化风险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200"/>
              </a:lnSpc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与趋势预测，升级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证据链。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695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M3-  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建议系统上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线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350"/>
              </a:spcBef>
            </a:pP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对接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000" kern="0" spc="-3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MaxKB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  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实现基于证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据的建议生成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025"/>
              </a:lnSpc>
            </a:pP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与知识追溯。</a:t>
            </a:r>
            <a:endParaRPr sz="20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510" algn="l" rtl="0" eaLnBrk="0">
              <a:lnSpc>
                <a:spcPct val="98000"/>
              </a:lnSpc>
              <a:spcBef>
                <a:spcPts val="690"/>
              </a:spcBef>
            </a:pP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M4-</a:t>
            </a:r>
            <a:r>
              <a:rPr sz="2300" kern="0" spc="6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交付与展示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7000"/>
              </a:lnSpc>
              <a:spcBef>
                <a:spcPts val="1225"/>
              </a:spcBef>
            </a:pP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完善部署文档，提供可公开访问的演示环境，完</a:t>
            </a:r>
            <a:endParaRPr sz="20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095"/>
              </a:lnSpc>
            </a:pP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成作品材料。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047695" y="2161615"/>
            <a:ext cx="7321550" cy="2190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模块化开发：四大后端服务+一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个展示层，</a:t>
            </a:r>
            <a:endParaRPr sz="29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4170"/>
              </a:lnSpc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并行推进。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94765" indent="3810" algn="l" rtl="0" eaLnBrk="0">
              <a:lnSpc>
                <a:spcPct val="112000"/>
              </a:lnSpc>
              <a:spcBef>
                <a:spcPts val="5"/>
              </a:spcBef>
            </a:pP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数据服务：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对接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OpenDigger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300" kern="0" spc="5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实现数据标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准化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入库</a:t>
            </a:r>
            <a:endParaRPr sz="2300" dirty="0">
              <a:latin typeface="黑体"/>
              <a:ea typeface="黑体"/>
              <a:cs typeface="黑体"/>
            </a:endParaRPr>
          </a:p>
        </p:txBody>
      </p:sp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478027" y="3035320"/>
            <a:ext cx="387250" cy="393655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10801302" y="3167883"/>
            <a:ext cx="5476240" cy="1129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M1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-核心链路验证</a:t>
            </a:r>
            <a:endParaRPr sz="23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23000"/>
              </a:lnSpc>
              <a:spcBef>
                <a:spcPts val="105"/>
              </a:spcBef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完成数据采集、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IoTDB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存储、基线风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险规则与初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步看板搭建，跑通端到端闭环。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1055595" y="969180"/>
            <a:ext cx="9973944" cy="657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工程计划与里程碑：确保方案的可落地性</a:t>
            </a:r>
            <a:endParaRPr sz="4300" dirty="0">
              <a:latin typeface="黑体"/>
              <a:ea typeface="黑体"/>
              <a:cs typeface="黑体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9289114" y="2173866"/>
            <a:ext cx="4568190" cy="4552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里程碑规划(初赛</a:t>
            </a:r>
            <a:r>
              <a:rPr sz="2900" kern="0" spc="-8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→</a:t>
            </a:r>
            <a:r>
              <a:rPr sz="2900" kern="0" spc="-9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900" b="1" kern="0" spc="2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复赛)</a:t>
            </a:r>
            <a:endParaRPr sz="2900" dirty="0">
              <a:latin typeface="黑体"/>
              <a:ea typeface="黑体"/>
              <a:cs typeface="黑体"/>
            </a:endParaRPr>
          </a:p>
        </p:txBody>
      </p:sp>
      <p:pic>
        <p:nvPicPr>
          <p:cNvPr id="178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87439" y="8083588"/>
            <a:ext cx="825528" cy="730251"/>
          </a:xfrm>
          <a:prstGeom prst="rect">
            <a:avLst/>
          </a:prstGeom>
        </p:spPr>
      </p:pic>
      <p:sp>
        <p:nvSpPr>
          <p:cNvPr id="180" name="textbox 180"/>
          <p:cNvSpPr/>
          <p:nvPr/>
        </p:nvSpPr>
        <p:spPr>
          <a:xfrm>
            <a:off x="9256540" y="3051729"/>
            <a:ext cx="396875" cy="822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9000"/>
              </a:lnSpc>
            </a:pP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初</a:t>
            </a:r>
            <a:r>
              <a:rPr sz="2700" kern="0" spc="-5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赛</a:t>
            </a:r>
            <a:endParaRPr sz="2700" dirty="0">
              <a:latin typeface="宋体"/>
              <a:ea typeface="宋体"/>
              <a:cs typeface="宋体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9252956" y="7855802"/>
            <a:ext cx="393700" cy="812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2700" kern="0" spc="3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复赛</a:t>
            </a:r>
            <a:endParaRPr sz="2700" dirty="0">
              <a:latin typeface="宋体"/>
              <a:ea typeface="宋体"/>
              <a:cs typeface="宋体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915" y="2438400"/>
            <a:ext cx="1473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188" name="table 188"/>
          <p:cNvGraphicFramePr>
            <a:graphicFrameLocks noGrp="1"/>
          </p:cNvGraphicFramePr>
          <p:nvPr/>
        </p:nvGraphicFramePr>
        <p:xfrm>
          <a:off x="625407" y="2378068"/>
          <a:ext cx="16230600" cy="5530850"/>
        </p:xfrm>
        <a:graphic>
          <a:graphicData uri="http://schemas.openxmlformats.org/drawingml/2006/table">
            <a:tbl>
              <a:tblPr/>
              <a:tblGrid>
                <a:gridCol w="2066925"/>
                <a:gridCol w="4959350"/>
                <a:gridCol w="5861050"/>
                <a:gridCol w="885825"/>
                <a:gridCol w="2457450"/>
              </a:tblGrid>
              <a:tr h="6508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对比维度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23975" algn="l" rtl="0" eaLnBrk="0">
                        <a:lnSpc>
                          <a:spcPct val="94000"/>
                        </a:lnSpc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传统生态分析工具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59524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OpenRisk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Advisor</a:t>
                      </a:r>
                      <a:r>
                        <a:rPr sz="27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(本项目)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0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分析视角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历史描述(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Descriptive</a:t>
                      </a:r>
                      <a:r>
                        <a:rPr sz="2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4000"/>
                        </a:lnSpc>
                        <a:spcBef>
                          <a:spcPts val="240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静态健康度评分、历史趋势图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83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未来预测与建议(Predictive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&amp;Prescriptive)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ts val="3360"/>
                        </a:lnSpc>
                      </a:pP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衰退风险概率、未来趋势</a:t>
                      </a:r>
                      <a:r>
                        <a:rPr sz="2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预测、行动建议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</a:pPr>
                      <a:r>
                        <a:rPr sz="20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解释性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</a:pPr>
                      <a:r>
                        <a:rPr sz="20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数据罗列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用户自行解读图表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3304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结构化证据链(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Evidence</a:t>
                      </a:r>
                      <a:r>
                        <a:rPr sz="2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Chain</a:t>
                      </a:r>
                      <a:r>
                        <a:rPr sz="27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41300" algn="l" rtl="0" eaLnBrk="0">
                        <a:lnSpc>
                          <a:spcPct val="93000"/>
                        </a:lnSpc>
                        <a:spcBef>
                          <a:spcPts val="12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自动关联“信号-指标-时间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”,输出可机读的RiskReport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63525" algn="l" rtl="0" eaLnBrk="0">
                        <a:lnSpc>
                          <a:spcPts val="2775"/>
                        </a:lnSpc>
                        <a:spcBef>
                          <a:spcPts val="5"/>
                        </a:spcBef>
                      </a:pPr>
                      <a:r>
                        <a:rPr sz="22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“A”-08-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49350" algn="l" rtl="0" eaLnBrk="0">
                        <a:lnSpc>
                          <a:spcPct val="80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RiskReport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5405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0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应用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9245" algn="l" rtl="0" eaLnBrk="0">
                        <a:lnSpc>
                          <a:spcPct val="95000"/>
                        </a:lnSpc>
                      </a:pP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无/黑盒模型</a:t>
                      </a:r>
                      <a:endParaRPr sz="2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485"/>
                        </a:spcBef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难以信任和追溯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47015" indent="4445" algn="l" rtl="0" eaLnBrk="0">
                        <a:lnSpc>
                          <a:spcPct val="106000"/>
                        </a:lnSpc>
                      </a:pP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可控的白盒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AI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Controllable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Al</a:t>
                      </a:r>
                      <a:r>
                        <a:rPr sz="27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LLM仅作为“证据翻译器”,流程可审计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692150" algn="l" rtl="0" eaLnBrk="0">
                        <a:lnSpc>
                          <a:spcPct val="96000"/>
                        </a:lnSpc>
                      </a:pPr>
                      <a:r>
                        <a:rPr sz="2000" kern="0" spc="0" baseline="-8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LLM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</a:t>
                      </a:r>
                      <a:r>
                        <a:rPr sz="1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证概得器</a:t>
                      </a:r>
                      <a:r>
                        <a:rPr sz="14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14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审计</a:t>
                      </a:r>
                      <a:endParaRPr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270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系统闭环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79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信息展示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0480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20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止步于“看”</a:t>
                      </a:r>
                      <a:endParaRPr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37870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解释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9395" algn="l" rtl="0" eaLnBrk="0">
                        <a:lnSpc>
                          <a:spcPct val="96000"/>
                        </a:lnSpc>
                        <a:spcBef>
                          <a:spcPts val="10"/>
                        </a:spcBef>
                      </a:pP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决策闭环(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Decision</a:t>
                      </a:r>
                      <a:r>
                        <a:rPr sz="26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6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Loop</a:t>
                      </a:r>
                      <a:r>
                        <a:rPr sz="26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2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       </a:t>
                      </a:r>
                      <a:r>
                        <a:rPr sz="2900" kern="0" spc="20" baseline="-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预警</a:t>
                      </a:r>
                      <a:r>
                        <a:rPr sz="18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2900" kern="0" spc="2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900" kern="0" spc="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Explain</a:t>
                      </a:r>
                      <a:r>
                        <a:rPr sz="2900" kern="0" spc="10" baseline="5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您以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algn="r" rtl="0" eaLnBrk="0">
                        <a:lnSpc>
                          <a:spcPts val="2860"/>
                        </a:lnSpc>
                      </a:pPr>
                      <a:r>
                        <a:rPr sz="2900" kern="0" spc="-10" baseline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实现“预警→解释→建议→评估”的完整治理流程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</a:t>
                      </a:r>
                      <a:r>
                        <a:rPr sz="2900" kern="0" spc="-10" baseline="16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(Alert)</a:t>
                      </a:r>
                      <a:r>
                        <a:rPr sz="1800" kern="0" spc="3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2900" kern="0" spc="-10" baseline="-17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评估</a:t>
                      </a:r>
                      <a:r>
                        <a:rPr sz="1800" kern="0" spc="7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700" kern="0" spc="-20" baseline="19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(Recommend)</a:t>
                      </a:r>
                      <a:endParaRPr sz="2700" baseline="190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7200900" algn="l" rtl="0" eaLnBrk="0">
                        <a:lnSpc>
                          <a:spcPct val="80000"/>
                        </a:lnSpc>
                        <a:spcBef>
                          <a:spcPts val="3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(Evaluate)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0" name="textbox 190"/>
          <p:cNvSpPr/>
          <p:nvPr/>
        </p:nvSpPr>
        <p:spPr>
          <a:xfrm>
            <a:off x="685758" y="643211"/>
            <a:ext cx="13522325" cy="1494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创新性与差异化：从</a:t>
            </a:r>
            <a:r>
              <a:rPr sz="34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“事后归因”到“事前干预”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9685" algn="l" rtl="0" eaLnBrk="0">
              <a:lnSpc>
                <a:spcPct val="97000"/>
              </a:lnSpc>
            </a:pPr>
            <a:r>
              <a:rPr sz="38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将开源治理从“静态描述”升级为“动态预</a:t>
            </a:r>
            <a:r>
              <a:rPr sz="3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警与智能干预”。</a:t>
            </a:r>
            <a:endParaRPr sz="3800" dirty="0">
              <a:latin typeface="黑体"/>
              <a:ea typeface="黑体"/>
              <a:cs typeface="黑体"/>
            </a:endParaRPr>
          </a:p>
        </p:txBody>
      </p:sp>
      <p:graphicFrame>
        <p:nvGraphicFramePr>
          <p:cNvPr id="192" name="table 192"/>
          <p:cNvGraphicFramePr>
            <a:graphicFrameLocks noGrp="1"/>
          </p:cNvGraphicFramePr>
          <p:nvPr/>
        </p:nvGraphicFramePr>
        <p:xfrm>
          <a:off x="612825" y="8315280"/>
          <a:ext cx="16229964" cy="933450"/>
        </p:xfrm>
        <a:graphic>
          <a:graphicData uri="http://schemas.openxmlformats.org/drawingml/2006/table">
            <a:tbl>
              <a:tblPr/>
              <a:tblGrid>
                <a:gridCol w="16229964"/>
              </a:tblGrid>
              <a:tr h="927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9464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我们并非创造一个新算法，而是面向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真实场景，创造</a:t>
                      </a:r>
                      <a:r>
                        <a:rPr sz="23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性地组合现有工具，构建了一套工程上可控、价值上闭环的治理系统</a:t>
                      </a:r>
                      <a:r>
                        <a:rPr sz="23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。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541462" y="3244827"/>
            <a:ext cx="1962115" cy="787408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084312" y="5645189"/>
            <a:ext cx="2457363" cy="615939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02347" y="3219468"/>
            <a:ext cx="1016007" cy="850903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" y="2137410"/>
            <a:ext cx="17128490" cy="596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3079750"/>
            <a:ext cx="3575050" cy="952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4317365"/>
            <a:ext cx="369189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510" y="5554980"/>
            <a:ext cx="314325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210" y="6792595"/>
            <a:ext cx="330962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117850"/>
            <a:ext cx="161290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4317365"/>
            <a:ext cx="1612900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5568950"/>
            <a:ext cx="1612900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6765290"/>
            <a:ext cx="161290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3079750"/>
            <a:ext cx="6292215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4317365"/>
            <a:ext cx="6153150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85" y="5582920"/>
            <a:ext cx="5230495" cy="952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50" y="6765290"/>
            <a:ext cx="5577840" cy="952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27020" y="3143885"/>
            <a:ext cx="3729355" cy="1026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历史描述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静态健康度评分、历史趋势图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8925" y="4368800"/>
            <a:ext cx="3673475" cy="687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数据罗列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用户自行解读图表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0510" y="5691505"/>
            <a:ext cx="2267585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黑盒模型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难以信任和追溯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828925" y="6792595"/>
            <a:ext cx="1976120" cy="964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信息展示</a:t>
            </a:r>
            <a:r>
              <a:rPr lang="zh-CN" sz="20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：</a:t>
            </a:r>
            <a:endParaRPr sz="2000" b="1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0"/>
              </a:spcBef>
              <a:buClrTx/>
              <a:buSzTx/>
              <a:buFontTx/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止步于“看”</a:t>
            </a:r>
            <a:endParaRPr sz="20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1055" y="333502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分析视角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220" y="4608830"/>
            <a:ext cx="8737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>
              <a:lnSpc>
                <a:spcPct val="100000"/>
              </a:lnSpc>
              <a:buClrTx/>
              <a:buSzTx/>
              <a:buFontTx/>
            </a:pPr>
            <a:r>
              <a:rPr lang="en-US" sz="2000" b="1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解释性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0380" y="5839460"/>
            <a:ext cx="873760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54050" algn="l" rtl="0" eaLnBrk="0">
              <a:lnSpc>
                <a:spcPct val="95000"/>
              </a:lnSpc>
              <a:spcBef>
                <a:spcPts val="0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AI应用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380" y="6965950"/>
            <a:ext cx="8737600" cy="567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>
              <a:lnSpc>
                <a:spcPct val="100000"/>
              </a:lnSpc>
              <a:spcBef>
                <a:spcPts val="5"/>
              </a:spcBef>
              <a:buClrTx/>
              <a:buSzTx/>
              <a:buFontTx/>
            </a:pPr>
            <a:r>
              <a:rPr lang="en-US"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      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系统闭环</a:t>
            </a:r>
            <a:endParaRPr sz="2000" b="1" kern="0" spc="3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66050" y="3109595"/>
            <a:ext cx="8737600" cy="956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未来预测与建议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衰退风险概率、未来趋势预测、行动建议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04150" y="4431030"/>
            <a:ext cx="640397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结构化证据链自动关联“信号-指标-时间”,输出可机读的RiskReport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04150" y="558927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rtl="0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可控的白盒A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I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LLM仅作为“证据翻译器”,流程可审计</a:t>
            </a:r>
            <a:endParaRPr sz="2800" kern="0" spc="5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04150" y="6761480"/>
            <a:ext cx="6292215" cy="92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685" algn="l" eaLnBrk="0">
              <a:lnSpc>
                <a:spcPct val="97000"/>
              </a:lnSpc>
              <a:spcBef>
                <a:spcPts val="240"/>
              </a:spcBef>
              <a:buClrTx/>
              <a:buSzTx/>
              <a:buFontTx/>
            </a:pP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决策闭环</a:t>
            </a:r>
            <a:r>
              <a:rPr lang="en-US"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sz="28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实现“预警→解释→建议→评估”的完整治理流程  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  <a:sym typeface="+mn-ea"/>
              </a:rPr>
              <a:t>  </a:t>
            </a:r>
            <a:endParaRPr lang="zh-CN" altLang="en-US" sz="2600" kern="0" spc="5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4" name="textbox 204"/>
          <p:cNvSpPr/>
          <p:nvPr/>
        </p:nvSpPr>
        <p:spPr>
          <a:xfrm>
            <a:off x="1035112" y="6115136"/>
            <a:ext cx="4378325" cy="278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415" algn="l" rtl="0" eaLnBrk="0">
              <a:lnSpc>
                <a:spcPct val="96000"/>
              </a:lnSpc>
            </a:pPr>
            <a:r>
              <a:rPr sz="34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推广与落地路径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845"/>
              </a:spcBef>
            </a:pPr>
            <a:r>
              <a:rPr sz="2800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①</a:t>
            </a:r>
            <a:r>
              <a:rPr sz="2800" kern="0" spc="2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2800" b="1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开源交付</a:t>
            </a:r>
            <a:endParaRPr sz="28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5000"/>
              </a:lnSpc>
              <a:spcBef>
                <a:spcPts val="365"/>
              </a:spcBef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项目以开源形式发布，提供一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710565" algn="l" rtl="0" eaLnBrk="0">
              <a:lnSpc>
                <a:spcPct val="132000"/>
              </a:lnSpc>
              <a:spcBef>
                <a:spcPts val="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一键部署脚本与演示数据，降 </a:t>
            </a:r>
            <a:r>
              <a:rPr sz="1900" kern="0" spc="2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低使用门槛。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6610401" y="7086555"/>
            <a:ext cx="4965700" cy="1819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4000" kern="0" spc="40" dirty="0">
                <a:solidFill>
                  <a:srgbClr val="00205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r>
              <a:rPr sz="4000" kern="0" spc="-260" dirty="0">
                <a:solidFill>
                  <a:srgbClr val="00205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800" b="1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试点合作</a:t>
            </a:r>
            <a:r>
              <a:rPr sz="2800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716915" algn="l" rtl="0" eaLnBrk="0">
              <a:lnSpc>
                <a:spcPct val="121000"/>
              </a:lnSpc>
              <a:spcBef>
                <a:spcPts val="55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与头部开源社区或企业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OSPO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合作，进行真实场景验证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与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迭代</a:t>
            </a:r>
            <a:r>
              <a:rPr sz="1900" kern="0" spc="-4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1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53338" y="7099255"/>
            <a:ext cx="2387636" cy="552541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1043285" y="855195"/>
            <a:ext cx="12108180" cy="680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5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应用价值与推广路径：赋能开源生态可持续发</a:t>
            </a:r>
            <a:r>
              <a:rPr sz="45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</a:t>
            </a:r>
            <a:endParaRPr sz="4500" dirty="0">
              <a:latin typeface="黑体"/>
              <a:ea typeface="黑体"/>
              <a:cs typeface="黑体"/>
            </a:endParaRPr>
          </a:p>
        </p:txBody>
      </p:sp>
      <p:sp>
        <p:nvSpPr>
          <p:cNvPr id="212" name="textbox 212"/>
          <p:cNvSpPr/>
          <p:nvPr/>
        </p:nvSpPr>
        <p:spPr>
          <a:xfrm>
            <a:off x="12134836" y="7247225"/>
            <a:ext cx="4235450" cy="1644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kern="0" spc="4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</a:t>
            </a:r>
            <a:r>
              <a:rPr sz="2800" kern="0" spc="8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</a:t>
            </a:r>
            <a:r>
              <a:rPr sz="2800" b="1" kern="0" spc="4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平台化扩展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574675" algn="l" rtl="0" eaLnBrk="0">
              <a:lnSpc>
                <a:spcPct val="123000"/>
              </a:lnSpc>
              <a:spcBef>
                <a:spcPts val="180"/>
              </a:spcBef>
            </a:pP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将能力抽象为可复用的治理平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台，未来可扩展至安全漏洞、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b="1" kern="0" spc="2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版本节奏等更多风险场景。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4" name="textbox 214"/>
          <p:cNvSpPr/>
          <p:nvPr/>
        </p:nvSpPr>
        <p:spPr>
          <a:xfrm>
            <a:off x="12217317" y="4244788"/>
            <a:ext cx="4205604" cy="12725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8000"/>
              </a:lnSpc>
            </a:pPr>
            <a:r>
              <a:rPr sz="2800" b="1" kern="0" spc="6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赋能基金会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30000"/>
              </a:lnSpc>
              <a:spcBef>
                <a:spcPts val="145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从经验驱动到数据驱动，精准配置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2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扶持资源。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1035112" y="4243702"/>
            <a:ext cx="4205604" cy="1267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7000"/>
              </a:lnSpc>
            </a:pPr>
            <a:r>
              <a:rPr sz="2800" b="1" kern="0" spc="70" dirty="0">
                <a:solidFill>
                  <a:srgbClr val="205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赋能维护者</a:t>
            </a:r>
            <a:endParaRPr sz="2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28000"/>
              </a:lnSpc>
              <a:spcBef>
                <a:spcPts val="21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从被动响应到主动治理，降低心智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负担。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6642030" y="4251128"/>
            <a:ext cx="3943350" cy="12534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780" algn="l" rtl="0" eaLnBrk="0">
              <a:lnSpc>
                <a:spcPct val="98000"/>
              </a:lnSpc>
            </a:pPr>
            <a:r>
              <a:rPr sz="2800" b="1" kern="0" spc="33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赋能</a:t>
            </a:r>
            <a:r>
              <a:rPr sz="2800" b="1" kern="0" spc="0" dirty="0">
                <a:solidFill>
                  <a:srgbClr val="206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OSPO</a:t>
            </a:r>
            <a:endParaRPr sz="2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26000"/>
              </a:lnSpc>
              <a:spcBef>
                <a:spcPts val="19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从人工排查到智能扫描，高效管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理开源依赖风险。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041287" y="2098994"/>
            <a:ext cx="3481704" cy="521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4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对生态的直接价值</a:t>
            </a:r>
            <a:endParaRPr sz="3400" dirty="0">
              <a:latin typeface="黑体"/>
              <a:ea typeface="黑体"/>
              <a:cs typeface="黑体"/>
            </a:endParaRPr>
          </a:p>
        </p:txBody>
      </p:sp>
      <p:pic>
        <p:nvPicPr>
          <p:cNvPr id="222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73152" y="3073359"/>
            <a:ext cx="831819" cy="844563"/>
          </a:xfrm>
          <a:prstGeom prst="rect">
            <a:avLst/>
          </a:prstGeom>
        </p:spPr>
      </p:pic>
      <p:pic>
        <p:nvPicPr>
          <p:cNvPr id="224" name="picture 2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255532" y="3073359"/>
            <a:ext cx="831818" cy="8382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" y="7084695"/>
            <a:ext cx="2588895" cy="927100"/>
          </a:xfrm>
          <a:prstGeom prst="rect">
            <a:avLst/>
          </a:prstGeom>
        </p:spPr>
      </p:pic>
      <p:sp>
        <p:nvSpPr>
          <p:cNvPr id="226" name="textbox 22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937375"/>
            <a:ext cx="15447010" cy="2204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 22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0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" name="textbox 230"/>
          <p:cNvSpPr/>
          <p:nvPr/>
        </p:nvSpPr>
        <p:spPr>
          <a:xfrm>
            <a:off x="933381" y="6891563"/>
            <a:ext cx="16427450" cy="2779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400" b="1" kern="0" spc="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我们的愿景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我们致力于将OpenRisk-Advisor打造成开源社区与OSPO的标准化基础</a:t>
            </a:r>
            <a:endParaRPr sz="3400" kern="0" spc="260" dirty="0">
              <a:solidFill>
                <a:srgbClr val="20507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368300" algn="l" rtl="0" eaLnBrk="0">
              <a:lnSpc>
                <a:spcPct val="93000"/>
              </a:lnSpc>
              <a:spcBef>
                <a:spcPts val="1030"/>
              </a:spcBef>
              <a:buClrTx/>
              <a:buSzTx/>
              <a:buFontTx/>
            </a:pPr>
            <a:r>
              <a:rPr sz="3400" kern="0" spc="2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设施，让每一个开源项目都能拥有自己的“健康顾问”。</a:t>
            </a:r>
            <a:endParaRPr sz="3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2087258" y="3075087"/>
            <a:ext cx="14168755" cy="3061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buClrTx/>
              <a:buSzTx/>
              <a:buFontTx/>
            </a:pP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定义了一个真实问题：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开源项目的“缓慢衰退”难以察觉。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840"/>
              </a:spcBef>
            </a:pP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构建了一套闭环方案：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实现了从“风险预测”到“证据归因”再到“行动建议”的全链路。</a:t>
            </a:r>
            <a:endParaRPr sz="28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r>
              <a:rPr sz="28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展示了工程可控性：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通过结构化证据链约束LLM,  确保了系统的可信与可复现。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</a:pP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850"/>
              </a:spcBef>
              <a:buClrTx/>
              <a:buSzTx/>
              <a:buFontTx/>
            </a:pPr>
            <a:r>
              <a:rPr sz="28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探索了工具集价值：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实践了OpenDigger、loTDB等开源组件在协同工作下的巨大潜力。</a:t>
            </a:r>
            <a:endParaRPr sz="2800" kern="0" spc="-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927116" y="887552"/>
            <a:ext cx="15905480" cy="1831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buClrTx/>
              <a:buSzTx/>
              <a:buFontTx/>
            </a:pP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总</a:t>
            </a:r>
            <a:r>
              <a:rPr sz="47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结：OpenRisk-Advisor,   开源生态的智能风险“哨兵”</a:t>
            </a:r>
            <a:endParaRPr sz="4700" b="1" kern="0" spc="-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415" algn="l" rtl="0" eaLnBrk="0">
              <a:lnSpc>
                <a:spcPct val="97000"/>
              </a:lnSpc>
              <a:spcBef>
                <a:spcPts val="5"/>
              </a:spcBef>
            </a:pPr>
            <a:r>
              <a:rPr sz="3400" b="1" kern="0" spc="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我们实现了</a:t>
            </a:r>
            <a:endParaRPr sz="3400" dirty="0">
              <a:latin typeface="黑体"/>
              <a:ea typeface="黑体"/>
              <a:cs typeface="黑体"/>
            </a:endParaRPr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117538" y="2978163"/>
            <a:ext cx="584195" cy="31686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841625"/>
            <a:ext cx="149034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/>
          <p:nvPr/>
        </p:nvSpPr>
        <p:spPr>
          <a:xfrm>
            <a:off x="749218" y="2087312"/>
            <a:ext cx="7407909" cy="59448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4000"/>
              </a:lnSpc>
            </a:pP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缓慢衰退比突然死亡更常见，也更难发</a:t>
            </a:r>
            <a:r>
              <a:rPr sz="2600" b="1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67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开源项目并非突然停止，而是经历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一个缓慢的衰退过程：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85000"/>
              </a:lnSpc>
              <a:spcBef>
                <a:spcPts val="810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贡献者流失、协作效率下降、社区热度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降低。当这些迹象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ts val="3155"/>
              </a:lnSpc>
            </a:pP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变得明显时，往往已错过最佳干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预时机。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0"/>
              </a:spcBef>
            </a:pP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现有工具的局限性：“后视镜”而</a:t>
            </a:r>
            <a:r>
              <a:rPr sz="26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非“导航仪”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8000"/>
              </a:lnSpc>
              <a:spcBef>
                <a:spcPts val="665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描述历史，而非预测未来：大多工具停留在历史</a:t>
            </a:r>
            <a:r>
              <a:rPr sz="2200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数据展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示与静态评分，无法提供前瞻性预警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00050" indent="-342900" algn="l" rtl="0" eaLnBrk="0">
              <a:lnSpc>
                <a:spcPct val="113000"/>
              </a:lnSpc>
              <a:spcBef>
                <a:spcPts val="1740"/>
              </a:spcBef>
              <a:buFont typeface="Arial" panose="020B0604020202090204" pitchFamily="34" charset="0"/>
              <a:buChar char="•"/>
            </a:pPr>
            <a:r>
              <a:rPr sz="2200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信号与噪声混杂：难以区分“正常周期波动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”(如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节假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日、版本发布节奏)与“异常持续下滑”(真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正的衰退信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号</a:t>
            </a:r>
            <a:r>
              <a:rPr sz="2200" kern="0" spc="-3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)</a:t>
            </a:r>
            <a:r>
              <a:rPr sz="2200" kern="0" spc="-3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71450" indent="-171450" algn="l" rtl="0" eaLnBrk="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sz="1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0050" indent="-342900" algn="l" rtl="0" eaLnBrk="0">
              <a:lnSpc>
                <a:spcPct val="109000"/>
              </a:lnSpc>
              <a:spcBef>
                <a:spcPts val="5"/>
              </a:spcBef>
              <a:buFont typeface="Arial" panose="020B0604020202090204" pitchFamily="34" charset="0"/>
              <a:buChar char="•"/>
            </a:pPr>
            <a:r>
              <a:rPr sz="2200" kern="0" spc="-4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缺乏可行动的建议：即便发现问题，也无法提供“如何介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入”的具体方案。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15322" y="2393923"/>
            <a:ext cx="7918538" cy="4800624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758726" y="704667"/>
            <a:ext cx="13291819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200" b="1" kern="0" spc="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背景与挑战：开源项目的</a:t>
            </a:r>
            <a:r>
              <a:rPr sz="5200" b="1" kern="0" spc="-10" dirty="0" err="1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困境</a:t>
            </a:r>
            <a:endParaRPr sz="5200" dirty="0">
              <a:latin typeface="黑体"/>
              <a:ea typeface="黑体"/>
              <a:cs typeface="黑体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749300" y="8190865"/>
            <a:ext cx="7576185" cy="989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0965" algn="l" rtl="0" eaLnBrk="0">
              <a:lnSpc>
                <a:spcPct val="86000"/>
              </a:lnSpc>
              <a:spcBef>
                <a:spcPts val="5"/>
              </a:spcBef>
            </a:pP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本项目核心挑战：将生态数据转化为可信的、可行</a:t>
            </a:r>
            <a:endParaRPr sz="2600" dirty="0">
              <a:latin typeface="黑体"/>
              <a:ea typeface="黑体"/>
              <a:cs typeface="黑体"/>
            </a:endParaRPr>
          </a:p>
          <a:p>
            <a:pPr marL="100965" algn="l" rtl="0" eaLnBrk="0">
              <a:lnSpc>
                <a:spcPts val="3550"/>
              </a:lnSpc>
            </a:pPr>
            <a:r>
              <a:rPr sz="2600" kern="0" spc="-70" dirty="0">
                <a:solidFill>
                  <a:srgbClr val="FFFFFF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动的、面向未来的治理决策依据。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0107087" y="7722057"/>
            <a:ext cx="5826759" cy="367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历史数据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风险预测与建</a:t>
            </a: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议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1830068" y="2939089"/>
            <a:ext cx="5530850" cy="67316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61645" algn="l" rtl="0" eaLnBrk="0">
              <a:lnSpc>
                <a:spcPct val="93000"/>
              </a:lnSpc>
            </a:pPr>
            <a:r>
              <a:rPr sz="3000" b="1" kern="0" spc="-17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系统价值</a:t>
            </a:r>
            <a:r>
              <a:rPr sz="3000" kern="0" spc="-56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快速定位健康度瓶颈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40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获取具体、可执行的治理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建议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低成本监控依赖风险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675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为资源投入与替代方案提供数据支持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精准识别潜力与风险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数据驱动的资源配置与效果评估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348865" algn="l" rtl="0" eaLnBrk="0">
              <a:lnSpc>
                <a:spcPct val="78000"/>
              </a:lnSpc>
              <a:spcBef>
                <a:spcPts val="820"/>
              </a:spcBef>
            </a:pP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3</a:t>
            </a:r>
            <a:endParaRPr sz="27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行动建议</a:t>
            </a:r>
            <a:endParaRPr sz="27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提供基于证据、可执行的治理方案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6280221" y="2913729"/>
            <a:ext cx="5262879" cy="6219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28345" algn="l" rtl="0" eaLnBrk="0">
              <a:lnSpc>
                <a:spcPct val="93000"/>
              </a:lnSpc>
            </a:pPr>
            <a:r>
              <a:rPr sz="3000" b="1" kern="0" spc="-15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核心痛点</a:t>
            </a:r>
            <a:r>
              <a:rPr sz="3000" kern="0" spc="-580" dirty="0">
                <a:solidFill>
                  <a:srgbClr val="20507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3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“我的项目在走下坡路吗?”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84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“我该从何处着手改进?”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85000"/>
              </a:lnSpc>
              <a:spcBef>
                <a:spcPts val="660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“我们依赖的几百个项目哪个有风险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ts val="3210"/>
              </a:lnSpc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“如何为技术选型提供依据?”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0" algn="l" rtl="0" eaLnBrk="0">
              <a:lnSpc>
                <a:spcPct val="96000"/>
              </a:lnSpc>
              <a:spcBef>
                <a:spcPts val="670"/>
              </a:spcBef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“哪些项目最需要扶持?”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52400" algn="l" rtl="0" eaLnBrk="0">
              <a:lnSpc>
                <a:spcPct val="95000"/>
              </a:lnSpc>
              <a:spcBef>
                <a:spcPts val="725"/>
              </a:spcBef>
            </a:pP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“如何量化评估运营活动效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果?”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851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30709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预测解释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输出风险概率、归因于具</a:t>
            </a: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体信号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159687" y="3010061"/>
            <a:ext cx="4628515" cy="6116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32585" algn="l" rtl="0" eaLnBrk="0">
              <a:lnSpc>
                <a:spcPct val="97000"/>
              </a:lnSpc>
            </a:pPr>
            <a:r>
              <a:rPr sz="2700" b="1" kern="0" spc="-80" dirty="0">
                <a:solidFill>
                  <a:srgbClr val="20608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用户画像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5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20"/>
              </a:spcBef>
            </a:pP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开源项目维护者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8000"/>
              </a:lnSpc>
              <a:spcBef>
                <a:spcPts val="810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企业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OSPO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/</a:t>
            </a:r>
            <a:r>
              <a:rPr sz="2700" b="1" kern="0" spc="7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技术管理者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13435" algn="l" rtl="0" eaLnBrk="0">
              <a:lnSpc>
                <a:spcPct val="97000"/>
              </a:lnSpc>
              <a:spcBef>
                <a:spcPts val="815"/>
              </a:spcBef>
            </a:pP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开源基金会/社区运营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81505" algn="l" rtl="0" eaLnBrk="0">
              <a:lnSpc>
                <a:spcPct val="95000"/>
              </a:lnSpc>
              <a:spcBef>
                <a:spcPts val="1355"/>
              </a:spcBef>
            </a:pPr>
            <a:r>
              <a:rPr sz="4500" kern="0" spc="-10" dirty="0">
                <a:solidFill>
                  <a:srgbClr val="40708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①</a:t>
            </a:r>
            <a:endParaRPr sz="4500" dirty="0">
              <a:latin typeface="宋体"/>
              <a:ea typeface="宋体"/>
              <a:cs typeface="宋体"/>
            </a:endParaRPr>
          </a:p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监控预警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批量接入、风险看板、</a:t>
            </a:r>
            <a:r>
              <a:rPr sz="22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阈值告警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36" name="textbox 36"/>
          <p:cNvSpPr/>
          <p:nvPr/>
        </p:nvSpPr>
        <p:spPr>
          <a:xfrm>
            <a:off x="766969" y="713540"/>
            <a:ext cx="13498194" cy="17837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6000"/>
              </a:lnSpc>
            </a:pPr>
            <a:r>
              <a:rPr sz="52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目标用户与核心需求：从数据</a:t>
            </a:r>
            <a:r>
              <a:rPr sz="52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洞察到决策支持</a:t>
            </a:r>
            <a:endParaRPr sz="5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三类核心用户，</a:t>
            </a:r>
            <a:r>
              <a:rPr sz="2700" kern="0" spc="-7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一个共同目标：提前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发现并有效干预项目风险。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sp>
        <p:nvSpPr>
          <p:cNvPr id="2" name="rect 2"/>
          <p:cNvSpPr/>
          <p:nvPr/>
        </p:nvSpPr>
        <p:spPr>
          <a:xfrm>
            <a:off x="0" y="7386955"/>
            <a:ext cx="17475200" cy="2366645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84150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904865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566160" y="7386955"/>
            <a:ext cx="947420" cy="675640"/>
            <a:chOff x="7657" y="5717"/>
            <a:chExt cx="1492" cy="1064"/>
          </a:xfrm>
        </p:grpSpPr>
        <p:sp>
          <p:nvSpPr>
            <p:cNvPr id="10" name="椭圆 9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1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838950" y="7663180"/>
            <a:ext cx="406336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0904220" y="8143240"/>
            <a:ext cx="807085" cy="52832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690610" y="7386955"/>
            <a:ext cx="947420" cy="675640"/>
            <a:chOff x="7657" y="5717"/>
            <a:chExt cx="1492" cy="1064"/>
          </a:xfrm>
        </p:grpSpPr>
        <p:sp>
          <p:nvSpPr>
            <p:cNvPr id="18" name="椭圆 17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2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11878310" y="7663180"/>
            <a:ext cx="4243705" cy="14884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3602970" y="7386955"/>
            <a:ext cx="947420" cy="675640"/>
            <a:chOff x="7657" y="5717"/>
            <a:chExt cx="1492" cy="1064"/>
          </a:xfrm>
        </p:grpSpPr>
        <p:sp>
          <p:nvSpPr>
            <p:cNvPr id="33" name="椭圆 32"/>
            <p:cNvSpPr/>
            <p:nvPr/>
          </p:nvSpPr>
          <p:spPr>
            <a:xfrm>
              <a:off x="7657" y="5717"/>
              <a:ext cx="833" cy="833"/>
            </a:xfrm>
            <a:prstGeom prst="ellipse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657" y="5717"/>
              <a:ext cx="149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3</a:t>
              </a:r>
              <a:endParaRPr lang="en-US" altLang="zh-CN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904365" y="8079105"/>
            <a:ext cx="4577715" cy="83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15085" algn="l" rtl="0" eaLnBrk="0">
              <a:lnSpc>
                <a:spcPct val="97000"/>
              </a:lnSpc>
              <a:spcBef>
                <a:spcPts val="675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监控预警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5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批量接入、风险看板、</a:t>
            </a: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阈值告警</a:t>
            </a:r>
            <a:endParaRPr lang="zh-CN" altLang="en-US" sz="2000" b="1" kern="0" spc="2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82080" y="8143240"/>
            <a:ext cx="4966970" cy="843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50695" algn="l" rtl="0" eaLnBrk="0">
              <a:lnSpc>
                <a:spcPct val="97000"/>
              </a:lnSpc>
              <a:spcBef>
                <a:spcPts val="625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预测解释</a:t>
            </a:r>
            <a:endParaRPr sz="24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1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48310" algn="l" rtl="0" eaLnBrk="0">
              <a:lnSpc>
                <a:spcPct val="95000"/>
              </a:lnSpc>
              <a:spcBef>
                <a:spcPts val="5"/>
              </a:spcBef>
            </a:pPr>
            <a:r>
              <a:rPr sz="2000" b="1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输出风险概率、归因于具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体信号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615420" y="8067040"/>
            <a:ext cx="4769485" cy="85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76095" algn="l" rtl="0" eaLnBrk="0">
              <a:lnSpc>
                <a:spcPct val="97000"/>
              </a:lnSpc>
              <a:spcBef>
                <a:spcPts val="1560"/>
              </a:spcBef>
            </a:pPr>
            <a:r>
              <a:rPr sz="2400" b="1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行动建议</a:t>
            </a:r>
            <a:endParaRPr sz="2400" dirty="0">
              <a:latin typeface="黑体"/>
              <a:ea typeface="黑体"/>
              <a:cs typeface="黑体"/>
            </a:endParaRPr>
          </a:p>
          <a:p>
            <a:pPr marL="327660" algn="l" rtl="0" eaLnBrk="0">
              <a:lnSpc>
                <a:spcPct val="95000"/>
              </a:lnSpc>
              <a:spcBef>
                <a:spcPts val="855"/>
              </a:spcBef>
            </a:pP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提供基于证据、可执行的治理方案</a:t>
            </a:r>
            <a:endParaRPr lang="zh-CN" altLang="en-US" sz="2000" b="1" kern="0" spc="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3F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63624" y="3778251"/>
            <a:ext cx="15741659" cy="4292559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895311" y="1016541"/>
            <a:ext cx="15497810" cy="22339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1590" algn="l" rtl="0" eaLnBrk="0">
              <a:lnSpc>
                <a:spcPct val="95000"/>
              </a:lnSpc>
            </a:pPr>
            <a:r>
              <a:rPr sz="5100" b="1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总体架构：一条从“数据”到“决策”的智能流水线</a:t>
            </a:r>
            <a:endParaRPr sz="51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7000"/>
              </a:lnSpc>
              <a:spcBef>
                <a:spcPts val="785"/>
              </a:spcBef>
            </a:pPr>
            <a:r>
              <a:rPr sz="26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设计理念”:</a:t>
            </a:r>
            <a:r>
              <a:rPr sz="2600" kern="0" spc="-6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分层解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耦、稳定接口、可迭代升级。</a:t>
            </a:r>
            <a:endParaRPr sz="26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我们将开源治理问题建模为一条标准化的智能处理流水线，确保各模块职责清晰，系统可复现、可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审计。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950977" y="8742095"/>
            <a:ext cx="11366500" cy="3962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600" b="1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核心优势：</a:t>
            </a:r>
            <a:r>
              <a:rPr sz="2600" kern="0" spc="100" dirty="0">
                <a:solidFill>
                  <a:srgbClr val="20609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6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将“黑盒”</a:t>
            </a: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洞察转变为“白盒”决策支持，每一步都可追溯。</a:t>
            </a:r>
            <a:endParaRPr sz="2600" dirty="0">
              <a:latin typeface="黑体"/>
              <a:ea typeface="黑体"/>
              <a:cs typeface="黑体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9059085" y="5752951"/>
            <a:ext cx="2016125" cy="193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解释与归因引擎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4146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(Evidence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41655" algn="l" rtl="0" eaLnBrk="0">
              <a:lnSpc>
                <a:spcPct val="83000"/>
              </a:lnSpc>
              <a:spcBef>
                <a:spcPts val="9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34620" indent="-24765" algn="l" rtl="0" eaLnBrk="0">
              <a:lnSpc>
                <a:spcPct val="120000"/>
              </a:lnSpc>
              <a:spcBef>
                <a:spcPts val="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Signal  Detector  &amp;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Evidence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Builder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14459036" y="5752951"/>
            <a:ext cx="1890395" cy="193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001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可视化与交互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(Vi</a:t>
            </a: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sualizat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ion </a:t>
            </a: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8915" algn="l" rtl="0" eaLnBrk="0">
              <a:lnSpc>
                <a:spcPts val="3075"/>
              </a:lnSpc>
              <a:spcBef>
                <a:spcPts val="120"/>
              </a:spcBef>
            </a:pP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Interaction)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ts val="2385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DataEase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&amp;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26415" algn="l" rtl="0" eaLnBrk="0">
              <a:lnSpc>
                <a:spcPts val="231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SQLBot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6451551" y="5752951"/>
            <a:ext cx="1915795" cy="1899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05410" algn="l" rtl="0" eaLnBrk="0">
              <a:lnSpc>
                <a:spcPct val="98000"/>
              </a:lnSpc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风险预测引擎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(Risk</a:t>
            </a: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Prediction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88950" algn="l" rtl="0" eaLnBrk="0">
              <a:lnSpc>
                <a:spcPct val="83000"/>
              </a:lnSpc>
              <a:spcBef>
                <a:spcPts val="10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5915" algn="l" rtl="0" eaLnBrk="0">
              <a:lnSpc>
                <a:spcPct val="80000"/>
              </a:lnSpc>
              <a:spcBef>
                <a:spcPts val="51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Lightweight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97815" algn="l" rtl="0" eaLnBrk="0">
              <a:lnSpc>
                <a:spcPts val="2100"/>
              </a:lnSpc>
            </a:pP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Transformer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1859311" y="5759292"/>
            <a:ext cx="1736725" cy="1931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治理建议生成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300355" algn="l" rtl="0" eaLnBrk="0">
              <a:lnSpc>
                <a:spcPct val="83000"/>
              </a:lnSpc>
              <a:spcBef>
                <a:spcPts val="805"/>
              </a:spcBef>
            </a:pPr>
            <a:r>
              <a:rPr sz="21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(Advisory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01955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Engine)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86690" algn="l" rtl="0" eaLnBrk="0">
              <a:lnSpc>
                <a:spcPct val="82000"/>
              </a:lnSpc>
              <a:spcBef>
                <a:spcPts val="515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+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MaxKB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1340" algn="l" rtl="0" eaLnBrk="0">
              <a:lnSpc>
                <a:spcPct val="84000"/>
              </a:lnSpc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(RAG)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1073208" y="5751859"/>
            <a:ext cx="2066289" cy="16135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62610" algn="l" rtl="0" eaLnBrk="0">
              <a:lnSpc>
                <a:spcPct val="97000"/>
              </a:lnSpc>
            </a:pPr>
            <a:r>
              <a:rPr sz="2100" b="1" kern="0" spc="1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数据源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196215" algn="l" rtl="0" eaLnBrk="0">
              <a:lnSpc>
                <a:spcPct val="83000"/>
              </a:lnSpc>
              <a:spcBef>
                <a:spcPts val="675"/>
              </a:spcBef>
            </a:pP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(Data Source)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87350" algn="l" rtl="0" eaLnBrk="0">
              <a:lnSpc>
                <a:spcPct val="84000"/>
              </a:lnSpc>
              <a:spcBef>
                <a:spcPts val="510"/>
              </a:spcBef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OpenDigger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  <a:spcBef>
                <a:spcPts val="475"/>
              </a:spcBef>
            </a:pP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(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GitHub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/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Gitee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指标)</a:t>
            </a:r>
            <a:endParaRPr sz="1700" dirty="0">
              <a:latin typeface="黑体"/>
              <a:ea typeface="黑体"/>
              <a:cs typeface="黑体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3744004" y="5752951"/>
            <a:ext cx="2016125" cy="1635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时序存储与计算</a:t>
            </a:r>
            <a:endParaRPr sz="2100" dirty="0">
              <a:latin typeface="黑体"/>
              <a:ea typeface="黑体"/>
              <a:cs typeface="黑体"/>
            </a:endParaRPr>
          </a:p>
          <a:p>
            <a:pPr marL="249555" algn="l" rtl="0" eaLnBrk="0">
              <a:lnSpc>
                <a:spcPct val="83000"/>
              </a:lnSpc>
              <a:spcBef>
                <a:spcPts val="655"/>
              </a:spcBef>
            </a:pP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(Time-Serie</a:t>
            </a:r>
            <a:r>
              <a:rPr sz="2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56590" algn="l" rtl="0" eaLnBrk="0">
              <a:lnSpc>
                <a:spcPct val="83000"/>
              </a:lnSpc>
              <a:spcBef>
                <a:spcPts val="810"/>
              </a:spcBef>
            </a:pP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Core)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9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r>
              <a:rPr lang="en-US"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loTDB</a:t>
            </a:r>
            <a:endParaRPr sz="17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 60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1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9391696" y="1520831"/>
            <a:ext cx="7632644" cy="7480328"/>
            <a:chOff x="0" y="0"/>
            <a:chExt cx="7632644" cy="7480328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7632644" cy="7480328"/>
            </a:xfrm>
            <a:prstGeom prst="rect">
              <a:avLst/>
            </a:prstGeom>
          </p:spPr>
        </p:pic>
        <p:sp>
          <p:nvSpPr>
            <p:cNvPr id="64" name="textbox 64"/>
            <p:cNvSpPr/>
            <p:nvPr/>
          </p:nvSpPr>
          <p:spPr>
            <a:xfrm>
              <a:off x="433705" y="756285"/>
              <a:ext cx="6981825" cy="63347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7000"/>
                </a:lnSpc>
              </a:pPr>
              <a:endParaRPr sz="1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630555" algn="l" rtl="0" eaLnBrk="0">
                <a:lnSpc>
                  <a:spcPct val="96000"/>
                </a:lnSpc>
                <a:spcBef>
                  <a:spcPts val="540"/>
                </a:spcBef>
              </a:pPr>
              <a:r>
                <a:rPr sz="1800" kern="0" spc="-14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相对变化：</a:t>
              </a:r>
              <a:endParaRPr sz="1800" dirty="0">
                <a:latin typeface="黑体"/>
                <a:ea typeface="黑体"/>
                <a:cs typeface="黑体"/>
              </a:endParaRPr>
            </a:p>
            <a:p>
              <a:pPr marL="630555" algn="l" rtl="0" eaLnBrk="0">
                <a:lnSpc>
                  <a:spcPct val="89000"/>
                </a:lnSpc>
                <a:spcBef>
                  <a:spcPts val="390"/>
                </a:spcBef>
                <a:buClrTx/>
                <a:buSzTx/>
                <a:buFontTx/>
              </a:pP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同比(YoY)/环比(MoM)</a:t>
              </a:r>
              <a:endParaRPr sz="18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endParaRPr>
            </a:p>
            <a:p>
              <a:pPr marL="630555" algn="l" rtl="0" eaLnBrk="0">
                <a:lnSpc>
                  <a:spcPct val="89000"/>
                </a:lnSpc>
                <a:spcBef>
                  <a:spcPts val="390"/>
                </a:spcBef>
                <a:buClrTx/>
                <a:buSzTx/>
                <a:buFontTx/>
              </a:pPr>
              <a:r>
                <a:rPr sz="1800" kern="0" spc="-5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→排除季节性干扰</a:t>
              </a:r>
              <a:endParaRPr sz="18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5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3015615" algn="l" rtl="0" eaLnBrk="0">
                <a:lnSpc>
                  <a:spcPct val="98000"/>
                </a:lnSpc>
                <a:spcBef>
                  <a:spcPts val="665"/>
                </a:spcBef>
              </a:pPr>
              <a:r>
                <a:rPr lang="zh-CN" sz="2200" b="1" kern="0" spc="1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“</a:t>
              </a:r>
              <a:r>
                <a:rPr sz="2200" b="1" kern="0" spc="1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信号=窗口+条件+持续性”</a:t>
              </a:r>
              <a:endParaRPr sz="2200" dirty="0"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76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2884805" algn="l" rtl="0" eaLnBrk="0">
                <a:lnSpc>
                  <a:spcPct val="94000"/>
                </a:lnSpc>
                <a:spcBef>
                  <a:spcPts val="550"/>
                </a:spcBef>
              </a:pPr>
              <a:r>
                <a:rPr lang="en-US" sz="1800" kern="0" spc="2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  </a:t>
              </a:r>
              <a:r>
                <a:rPr sz="1800" kern="0" spc="2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e.g.,</a:t>
              </a:r>
              <a:r>
                <a:rPr sz="1800" kern="0" spc="2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活跃度指标同</a:t>
              </a:r>
              <a:r>
                <a:rPr sz="1800" kern="0" spc="1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比为负且连续3个月</a:t>
              </a:r>
              <a:endParaRPr sz="1800" dirty="0">
                <a:latin typeface="黑体"/>
                <a:ea typeface="黑体"/>
                <a:cs typeface="黑体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algn="l" rtl="0" eaLnBrk="0">
                <a:lnSpc>
                  <a:spcPct val="111000"/>
                </a:lnSpc>
              </a:pPr>
              <a:endParaRPr sz="5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5"/>
                </a:spcBef>
              </a:pPr>
              <a:endParaRPr sz="2200" dirty="0">
                <a:latin typeface="黑体"/>
                <a:ea typeface="黑体"/>
                <a:cs typeface="黑体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675" y="2423160"/>
            <a:ext cx="1155700" cy="622300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604520" y="1979930"/>
            <a:ext cx="7913370" cy="5879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3000"/>
              </a:lnSpc>
            </a:pP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数据基础：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OpenDigger</a:t>
            </a: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官方口径。</a:t>
            </a:r>
            <a:endParaRPr sz="27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14350" indent="-342900" algn="l" rtl="0" eaLnBrk="0">
              <a:lnSpc>
                <a:spcPct val="95000"/>
              </a:lnSpc>
              <a:spcBef>
                <a:spcPts val="725"/>
              </a:spcBef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数据源：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OpenDigger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静态指标数据根 (JSON 文件)</a:t>
            </a:r>
            <a:endParaRPr sz="2400" dirty="0">
              <a:latin typeface="黑体"/>
              <a:ea typeface="黑体"/>
              <a:cs typeface="黑体"/>
            </a:endParaRPr>
          </a:p>
          <a:p>
            <a:pPr marL="514350" indent="-342900" algn="l" rtl="0" eaLnBrk="0">
              <a:lnSpc>
                <a:spcPct val="95000"/>
              </a:lnSpc>
              <a:spcBef>
                <a:spcPts val="72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时间粒度：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以月为核心预警单位，季度/年度为长期参照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514350" indent="-342900" algn="l" defTabSz="914400" rtl="0" eaLnBrk="0">
              <a:lnSpc>
                <a:spcPct val="95000"/>
              </a:lnSpc>
              <a:spcBef>
                <a:spcPts val="72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指标体系：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围绕“可持续协作”构建，覆盖活跃度、贡献者、协作效率、社区互动四大维度。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algn="l" rtl="0" eaLnBrk="0">
              <a:lnSpc>
                <a:spcPct val="93000"/>
              </a:lnSpc>
              <a:spcBef>
                <a:spcPts val="815"/>
              </a:spcBef>
              <a:buClrTx/>
              <a:buSzTx/>
              <a:buFontTx/>
            </a:pP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核心方法：从“原始指标”到“治理信号”的转化</a:t>
            </a:r>
            <a:endParaRPr sz="2700" b="1" kern="0" spc="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360045" indent="-342900" algn="l" rtl="0" eaLnBrk="0">
              <a:lnSpc>
                <a:spcPct val="93000"/>
              </a:lnSpc>
              <a:spcBef>
                <a:spcPts val="815"/>
              </a:spcBef>
              <a:buClrTx/>
              <a:buSzTx/>
              <a:buFont typeface="Arial" panose="020B0604020202090204" pitchFamily="34" charset="0"/>
              <a:buChar char="•"/>
            </a:pP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我们将模糊的“衰退感觉”分解为一组可配置、可审计的结  构化信号。</a:t>
            </a:r>
            <a:endParaRPr sz="24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可复现承诺：</a:t>
            </a:r>
            <a:r>
              <a:rPr sz="2200" kern="0" spc="-5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通过</a:t>
            </a:r>
            <a:r>
              <a:rPr sz="2200" kern="0" spc="-2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`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metrics.yaml`</a:t>
            </a:r>
            <a:r>
              <a:rPr lang="en-US"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和</a:t>
            </a:r>
            <a:r>
              <a:rPr lang="en-US"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`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signals.yaml`</a:t>
            </a:r>
            <a:r>
              <a:rPr lang="en-US"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配置文件，保证数据口径与信号规则的完全可复现。</a:t>
            </a:r>
            <a:endParaRPr sz="2200" dirty="0">
              <a:latin typeface="黑体"/>
              <a:ea typeface="黑体"/>
              <a:cs typeface="黑体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604644" y="533124"/>
            <a:ext cx="12661265" cy="6534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b="1" kern="0" spc="1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数据与信号：构建可</a:t>
            </a:r>
            <a:r>
              <a:rPr sz="43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复现、可审计的治理“词典”</a:t>
            </a:r>
            <a:endParaRPr sz="4300" dirty="0">
              <a:latin typeface="黑体"/>
              <a:ea typeface="黑体"/>
              <a:cs typeface="黑体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4604953" y="4217591"/>
            <a:ext cx="1887220" cy="919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800" kern="0" spc="-1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窗口统计：</a:t>
            </a:r>
            <a:endParaRPr sz="1800" dirty="0"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110000"/>
              </a:lnSpc>
              <a:spcBef>
                <a:spcPts val="225"/>
              </a:spcBef>
              <a:buClrTx/>
              <a:buSzTx/>
              <a:buFontTx/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滚动均值/中位数 →抑制短期</a:t>
            </a:r>
            <a:r>
              <a:rPr lang="zh-CN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噪声</a:t>
            </a:r>
            <a:endParaRPr lang="zh-CN" sz="1800" kern="0" spc="1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0099675" y="7110730"/>
            <a:ext cx="1998345" cy="748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96000"/>
              </a:lnSpc>
              <a:buClrTx/>
              <a:buSzTx/>
              <a:buFontTx/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Part</a:t>
            </a:r>
            <a:r>
              <a:rPr lang="en-US"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2:信号词典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(Signal Dictionary)</a:t>
            </a:r>
            <a:endParaRPr sz="1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r" rtl="0" eaLnBrk="0">
              <a:lnSpc>
                <a:spcPct val="96000"/>
              </a:lnSpc>
              <a:buClrTx/>
              <a:buSzTx/>
              <a:buFontTx/>
            </a:pPr>
            <a:endParaRPr sz="1600" kern="0" spc="-29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0" y="8695690"/>
            <a:ext cx="7416800" cy="4318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462260" y="8611870"/>
            <a:ext cx="5634990" cy="449580"/>
            <a:chOff x="3532" y="13081"/>
            <a:chExt cx="8874" cy="708"/>
          </a:xfrm>
        </p:grpSpPr>
        <p:sp>
          <p:nvSpPr>
            <p:cNvPr id="3" name="圆角矩形 2"/>
            <p:cNvSpPr/>
            <p:nvPr/>
          </p:nvSpPr>
          <p:spPr>
            <a:xfrm>
              <a:off x="3532" y="13081"/>
              <a:ext cx="8699" cy="6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532" y="13081"/>
              <a:ext cx="8875" cy="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p>
              <a:r>
                <a:rPr b="1" kern="0" spc="8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  <a:sym typeface="+mn-ea"/>
                </a:rPr>
                <a:t>价值：将主观判断转化为精</a:t>
              </a:r>
              <a:r>
                <a:rPr b="1" kern="0" spc="7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  <a:sym typeface="+mn-ea"/>
                </a:rPr>
                <a:t>确、可复现的工程定义。</a:t>
              </a:r>
              <a:endParaRPr dirty="0">
                <a:latin typeface="黑体"/>
                <a:ea typeface="黑体"/>
                <a:cs typeface="黑体"/>
              </a:endParaRPr>
            </a:p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099675" y="2142490"/>
            <a:ext cx="1516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 kern="0" spc="-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原始指标</a:t>
            </a:r>
            <a:endParaRPr dirty="0"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-42" y="0"/>
            <a:ext cx="17475200" cy="9753600"/>
          </a:xfrm>
          <a:prstGeom prst="rect">
            <a:avLst/>
          </a:prstGeom>
          <a:solidFill>
            <a:srgbClr val="F2F2EC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8" name="table 78"/>
          <p:cNvGraphicFramePr>
            <a:graphicFrameLocks noGrp="1"/>
          </p:cNvGraphicFramePr>
          <p:nvPr/>
        </p:nvGraphicFramePr>
        <p:xfrm>
          <a:off x="974737" y="3254331"/>
          <a:ext cx="15512415" cy="3638550"/>
        </p:xfrm>
        <a:graphic>
          <a:graphicData uri="http://schemas.openxmlformats.org/drawingml/2006/table">
            <a:tbl>
              <a:tblPr/>
              <a:tblGrid>
                <a:gridCol w="3349625"/>
                <a:gridCol w="5682615"/>
                <a:gridCol w="6480175"/>
              </a:tblGrid>
              <a:tr h="631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91285" algn="l" rtl="0" eaLnBrk="0">
                        <a:lnSpc>
                          <a:spcPct val="97000"/>
                        </a:lnSpc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特性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699260" algn="l" rtl="0" eaLnBrk="0">
                        <a:lnSpc>
                          <a:spcPct val="97000"/>
                        </a:lnSpc>
                      </a:pPr>
                      <a:r>
                        <a:rPr sz="22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通用数据库(痛点)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34429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22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Apache</a:t>
                      </a:r>
                      <a:r>
                        <a:rPr sz="2200" kern="0" spc="3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loTDB</a:t>
                      </a:r>
                      <a:r>
                        <a:rPr sz="22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(解决方案)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055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数据对齐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67715" algn="l" rtl="0" eaLnBrk="0">
                        <a:lnSpc>
                          <a:spcPct val="96000"/>
                        </a:lnSpc>
                      </a:pP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ETL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逻辑复杂，跨指标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JOIN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成本高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9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原生支持时间序列对齐(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ALIGN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BY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TIME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340"/>
                        </a:spcBef>
                      </a:pP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查询侧解决对齐问题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6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05535" algn="l" rtl="0" eaLnBrk="0">
                        <a:lnSpc>
                          <a:spcPct val="97000"/>
                        </a:lnSpc>
                      </a:pPr>
                      <a:r>
                        <a:rPr sz="2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窗口聚合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269365" algn="l" rtl="0" eaLnBrk="0">
                        <a:lnSpc>
                          <a:spcPct val="95000"/>
                        </a:lnSpc>
                      </a:pP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需手写复杂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SQL</a:t>
                      </a:r>
                      <a:r>
                        <a:rPr sz="2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,难以复用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6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内置高效的窗口聚合与下采样函数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GROUP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BY</a:t>
                      </a:r>
                      <a:r>
                        <a:rPr sz="2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355"/>
                        </a:spcBef>
                      </a:pP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计算下推至存储层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6583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缺失值处理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41275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每个应用需单独处理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NULL</a:t>
                      </a:r>
                      <a:r>
                        <a:rPr sz="2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值，逻辑分散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62585" algn="l" rtl="0" eaLnBrk="0">
                        <a:lnSpc>
                          <a:spcPct val="96000"/>
                        </a:lnSpc>
                      </a:pP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查询侧提供多种填充策瞎(</a:t>
                      </a:r>
                      <a:r>
                        <a:rPr sz="2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FILL</a:t>
                      </a:r>
                      <a:r>
                        <a:rPr sz="2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362585" algn="l" rtl="0" eaLnBrk="0">
                        <a:lnSpc>
                          <a:spcPct val="97000"/>
                        </a:lnSpc>
                        <a:spcBef>
                          <a:spcPts val="455"/>
                        </a:spcBef>
                      </a:pPr>
                      <a:r>
                        <a:rPr sz="2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·</a:t>
                      </a:r>
                      <a:r>
                        <a:rPr sz="2200" kern="0" spc="-8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保证下游输出稳定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0" name="textbox 80"/>
          <p:cNvSpPr/>
          <p:nvPr/>
        </p:nvSpPr>
        <p:spPr>
          <a:xfrm>
            <a:off x="914359" y="621445"/>
            <a:ext cx="15487014" cy="25044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9685" algn="l" rtl="0" eaLnBrk="0">
              <a:lnSpc>
                <a:spcPct val="96000"/>
              </a:lnSpc>
            </a:pPr>
            <a:r>
              <a:rPr sz="4100" b="1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时序底座：</a:t>
            </a:r>
            <a:r>
              <a:rPr sz="4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endParaRPr sz="4100" b="1" kern="0" spc="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  <a:p>
            <a:pPr marL="19685" algn="l" rtl="0" eaLnBrk="0">
              <a:lnSpc>
                <a:spcPct val="9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16000"/>
              </a:lnSpc>
              <a:spcBef>
                <a:spcPts val="695"/>
              </a:spcBef>
              <a:buClrTx/>
              <a:buSzTx/>
              <a:buFontTx/>
            </a:pP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开源生态数据是典型的“多实体</a:t>
            </a:r>
            <a:r>
              <a:rPr lang="en-US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x</a:t>
            </a:r>
            <a:r>
              <a:rPr lang="en-US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多测点”时序场景，使用通用数据库(如 MySQL)</a:t>
            </a:r>
            <a:r>
              <a:rPr lang="zh-CN"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可能会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在数据对齐、窗口计算和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查询性能上付出巨大工程代价。</a:t>
            </a:r>
            <a:endParaRPr sz="2300" kern="0" spc="18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709795" algn="l" rtl="0" eaLnBrk="0">
              <a:lnSpc>
                <a:spcPct val="92000"/>
              </a:lnSpc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loTDB</a:t>
            </a:r>
            <a:r>
              <a:rPr sz="2700" kern="0" spc="6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的三大核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心优势，完美匹配本场景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4336994" y="7714616"/>
            <a:ext cx="9298305" cy="756287"/>
            <a:chOff x="0" y="-26035"/>
            <a:chExt cx="9298305" cy="756287"/>
          </a:xfrm>
        </p:grpSpPr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794744" cy="730252"/>
            </a:xfrm>
            <a:prstGeom prst="rect">
              <a:avLst/>
            </a:prstGeom>
          </p:spPr>
        </p:pic>
        <p:sp>
          <p:nvSpPr>
            <p:cNvPr id="84" name="textbox 84"/>
            <p:cNvSpPr/>
            <p:nvPr/>
          </p:nvSpPr>
          <p:spPr>
            <a:xfrm>
              <a:off x="1517015" y="-26035"/>
              <a:ext cx="7781290" cy="7562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sz="1000" dirty="0">
                <a:latin typeface="Arial" panose="020B0604020202090204"/>
                <a:ea typeface="Arial" panose="020B0604020202090204"/>
                <a:cs typeface="Arial" panose="020B0604020202090204"/>
              </a:endParaRPr>
            </a:p>
            <a:p>
              <a:pPr marL="774700" algn="ctr" rtl="0" eaLnBrk="0">
                <a:lnSpc>
                  <a:spcPts val="3245"/>
                </a:lnSpc>
                <a:spcBef>
                  <a:spcPts val="5"/>
                </a:spcBef>
              </a:pPr>
              <a:r>
                <a:rPr sz="2000" kern="0" spc="-5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                         </a:t>
              </a:r>
              <a:r>
                <a:rPr sz="20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</a:t>
              </a:r>
              <a:r>
                <a:rPr lang="en-US" sz="20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   `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指标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` 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作为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黑体"/>
                  <a:ea typeface="黑体"/>
                  <a:cs typeface="黑体"/>
                </a:rPr>
                <a:t> `</a:t>
              </a: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measurement</a:t>
              </a:r>
              <a:r>
                <a:rPr lang="en-US" sz="2300" kern="0" spc="-60" dirty="0">
                  <a:solidFill>
                    <a:srgbClr val="000000">
                      <a:alpha val="100000"/>
                    </a:srgbClr>
                  </a:solidFill>
                  <a:latin typeface="Arial" panose="020B0604020202090204"/>
                  <a:ea typeface="Arial" panose="020B0604020202090204"/>
                  <a:cs typeface="Arial" panose="020B0604020202090204"/>
                </a:rPr>
                <a:t>`</a:t>
              </a:r>
              <a:endParaRPr lang="en-US" sz="23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endParaRPr>
            </a:p>
          </p:txBody>
        </p:sp>
      </p:grpSp>
      <p:sp>
        <p:nvSpPr>
          <p:cNvPr id="86" name="textbox 86"/>
          <p:cNvSpPr/>
          <p:nvPr/>
        </p:nvSpPr>
        <p:spPr>
          <a:xfrm>
            <a:off x="4692672" y="8703217"/>
            <a:ext cx="8054975" cy="312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实现原始序列与衍生特征分层存储，保证数据可追溯、特征可复现。</a:t>
            </a:r>
            <a:endParaRPr sz="2000" dirty="0">
              <a:latin typeface="黑体"/>
              <a:ea typeface="黑体"/>
              <a:cs typeface="黑体"/>
            </a:endParaRPr>
          </a:p>
        </p:txBody>
      </p:sp>
      <p:sp>
        <p:nvSpPr>
          <p:cNvPr id="88" name="textbox 88"/>
          <p:cNvSpPr/>
          <p:nvPr/>
        </p:nvSpPr>
        <p:spPr>
          <a:xfrm>
            <a:off x="7517024" y="7239015"/>
            <a:ext cx="2438400" cy="418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我们的数据模型</a:t>
            </a:r>
            <a:endParaRPr sz="2700" dirty="0">
              <a:latin typeface="黑体"/>
              <a:ea typeface="黑体"/>
              <a:cs typeface="黑体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9070" y="7839075"/>
            <a:ext cx="3951605" cy="507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74700" algn="ctr" eaLnBrk="0">
              <a:lnSpc>
                <a:spcPts val="3245"/>
              </a:lnSpc>
              <a:spcBef>
                <a:spcPts val="5"/>
              </a:spcBef>
              <a:buClrTx/>
              <a:buSzTx/>
              <a:buFontTx/>
            </a:pP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repo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 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作为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device</a:t>
            </a:r>
            <a:r>
              <a:rPr lang="en-US"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`</a:t>
            </a:r>
            <a:r>
              <a:rPr sz="2300" kern="0" spc="-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endParaRPr sz="2300" kern="0" spc="-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 9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1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" name="textbox 94"/>
          <p:cNvSpPr/>
          <p:nvPr/>
        </p:nvSpPr>
        <p:spPr>
          <a:xfrm>
            <a:off x="861846" y="2596854"/>
            <a:ext cx="11765280" cy="6455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模型方案：轻量级时序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Transformer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+</a:t>
            </a:r>
            <a:r>
              <a:rPr sz="2500" b="1" kern="0" spc="20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双输出头</a:t>
            </a:r>
            <a:endParaRPr sz="2500" dirty="0">
              <a:latin typeface="黑体"/>
              <a:ea typeface="黑体"/>
              <a:cs typeface="黑体"/>
            </a:endParaRPr>
          </a:p>
          <a:p>
            <a:pPr marL="433070" indent="-342900" algn="l" rtl="0" eaLnBrk="0">
              <a:lnSpc>
                <a:spcPct val="96000"/>
              </a:lnSpc>
              <a:spcBef>
                <a:spcPts val="1180"/>
              </a:spcBef>
              <a:buFont typeface="Arial" panose="020B0604020202090204" pitchFamily="34" charset="0"/>
              <a:buChar char="•"/>
            </a:pPr>
            <a:r>
              <a:rPr sz="2200" b="1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输入：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过去12-18个月的项目多维指标序列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(月度)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33070" indent="-342900" algn="l" rtl="0" eaLnBrk="0">
              <a:lnSpc>
                <a:spcPct val="106000"/>
              </a:lnSpc>
              <a:spcBef>
                <a:spcPts val="1170"/>
              </a:spcBef>
              <a:buFont typeface="Arial" panose="020B0604020202090204" pitchFamily="34" charset="0"/>
              <a:buChar char="•"/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主干：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轻量Transformer Encoder,捕捉跨指标、长                                     周期的复杂依赖关系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171450" indent="-171450" algn="l" rtl="0" eaLnBrk="0">
              <a:lnSpc>
                <a:spcPct val="123000"/>
              </a:lnSpc>
              <a:buFont typeface="Arial" panose="020B0604020202090204" pitchFamily="34" charset="0"/>
              <a:buChar char="•"/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0" indent="-171450" algn="l" rtl="0" eaLnBrk="0">
              <a:lnSpc>
                <a:spcPct val="124000"/>
              </a:lnSpc>
              <a:buFont typeface="Arial" panose="020B0604020202090204" pitchFamily="34" charset="0"/>
              <a:buChar char="•"/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33070" indent="-342900" algn="l" rtl="0" eaLnBrk="0">
              <a:lnSpc>
                <a:spcPct val="98000"/>
              </a:lnSpc>
              <a:spcBef>
                <a:spcPts val="575"/>
              </a:spcBef>
              <a:buFont typeface="Arial" panose="020B0604020202090204" pitchFamily="34" charset="0"/>
              <a:buChar char="•"/>
            </a:pP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双任务输出：</a:t>
            </a:r>
            <a:endParaRPr sz="1900" dirty="0">
              <a:latin typeface="黑体"/>
              <a:ea typeface="黑体"/>
              <a:cs typeface="黑体"/>
            </a:endParaRPr>
          </a:p>
          <a:p>
            <a:pPr marL="475615" indent="0" algn="l" rtl="0" eaLnBrk="0">
              <a:lnSpc>
                <a:spcPct val="106000"/>
              </a:lnSpc>
              <a:spcBef>
                <a:spcPts val="1250"/>
              </a:spcBef>
              <a:buFont typeface="Arial" panose="020B0604020202090204" pitchFamily="34" charset="0"/>
              <a:buNone/>
            </a:pP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</a:t>
            </a:r>
            <a:r>
              <a:rPr sz="2200" kern="0" spc="-2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趋势预测头：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预测未来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1-3个月关键指标的趋势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                     与不确定性区间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468630" indent="0" algn="l" rtl="0" eaLnBrk="0">
              <a:lnSpc>
                <a:spcPct val="111000"/>
              </a:lnSpc>
              <a:spcBef>
                <a:spcPts val="1150"/>
              </a:spcBef>
              <a:buFont typeface="Arial" panose="020B0604020202090204" pitchFamily="34" charset="0"/>
              <a:buNone/>
            </a:pP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</a:t>
            </a:r>
            <a:r>
              <a:rPr sz="2200" kern="0" spc="-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风险分类头：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输出未来窗口内发生“持续性衰退”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                    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的概率`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p`</a:t>
            </a:r>
            <a:endParaRPr sz="2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  <a:spcBef>
                <a:spcPts val="755"/>
              </a:spcBef>
            </a:pP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创新亮点</a:t>
            </a:r>
            <a:endParaRPr sz="2500" dirty="0">
              <a:latin typeface="黑体"/>
              <a:ea typeface="黑体"/>
              <a:cs typeface="黑体"/>
            </a:endParaRPr>
          </a:p>
          <a:p>
            <a:pPr marL="90170" algn="l" rtl="0" eaLnBrk="0">
              <a:lnSpc>
                <a:spcPct val="92000"/>
              </a:lnSpc>
              <a:spcBef>
                <a:spcPts val="1265"/>
              </a:spcBef>
            </a:pP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2200" kern="0" spc="-6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弱监督学习：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无需人工标注，系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统可持续自迭代。</a:t>
            </a:r>
            <a:endParaRPr sz="2200" dirty="0">
              <a:latin typeface="黑体"/>
              <a:ea typeface="黑体"/>
              <a:cs typeface="黑体"/>
            </a:endParaRPr>
          </a:p>
          <a:p>
            <a:pPr marL="90170" algn="l" rtl="0" eaLnBrk="0">
              <a:lnSpc>
                <a:spcPct val="92000"/>
              </a:lnSpc>
              <a:spcBef>
                <a:spcPts val="1420"/>
              </a:spcBef>
            </a:pP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2200" kern="0" spc="-3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b="1" kern="0" spc="-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多任务学习：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趋势预测为风险判断提供证据,</a:t>
            </a:r>
            <a:r>
              <a:rPr lang="en-US"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使训练更稳定，结果更可信。</a:t>
            </a:r>
            <a:endParaRPr sz="22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7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90170" algn="l" rtl="0" eaLnBrk="0">
              <a:lnSpc>
                <a:spcPct val="94000"/>
              </a:lnSpc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·</a:t>
            </a:r>
            <a:r>
              <a:rPr sz="1900" kern="0" spc="-45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概率化输出：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风险不再是“是/否”,而是可校准、可配置阈值的概率，更贴合真实决策场景。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115307" y="2857512"/>
            <a:ext cx="8629603" cy="4394191"/>
          </a:xfrm>
          <a:prstGeom prst="rect">
            <a:avLst/>
          </a:prstGeom>
        </p:spPr>
      </p:pic>
      <p:sp>
        <p:nvSpPr>
          <p:cNvPr id="98" name="textbox 98"/>
          <p:cNvSpPr/>
          <p:nvPr/>
        </p:nvSpPr>
        <p:spPr>
          <a:xfrm>
            <a:off x="857215" y="645469"/>
            <a:ext cx="15824835" cy="1648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0320" algn="l" rtl="0" eaLnBrk="0">
              <a:lnSpc>
                <a:spcPct val="95000"/>
              </a:lnSpc>
            </a:pPr>
            <a:r>
              <a:rPr sz="4400" b="1" kern="0" spc="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风险预测：从历史数据到未来趋</a:t>
            </a:r>
            <a:r>
              <a:rPr sz="4400" b="1" kern="0" spc="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势的概率化洞察</a:t>
            </a:r>
            <a:endParaRPr sz="4400" dirty="0">
              <a:latin typeface="黑体"/>
              <a:ea typeface="黑体"/>
              <a:cs typeface="黑体"/>
            </a:endParaRPr>
          </a:p>
          <a:p>
            <a:pPr marL="12700" indent="3810" algn="l" rtl="0" eaLnBrk="0">
              <a:lnSpc>
                <a:spcPct val="139000"/>
              </a:lnSpc>
              <a:spcBef>
                <a:spcPts val="400"/>
              </a:spcBef>
              <a:buClrTx/>
              <a:buSzTx/>
              <a:buFontTx/>
            </a:pPr>
            <a:r>
              <a:rPr sz="2200" b="1" kern="0" spc="2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任务定义：</a:t>
            </a:r>
            <a:r>
              <a:rPr sz="2200" kern="0" spc="2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一个弱监督、多任务的时序学习问题。在缺少人工标注的情况下，我们通过规则自动生成弱监督标签，  并预测未来风险。</a:t>
            </a:r>
            <a:endParaRPr sz="2200" kern="0" spc="2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8299378" y="5400341"/>
            <a:ext cx="4667250" cy="10839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752" rIns="0" bIns="0"/>
          <a:lstStyle/>
          <a:p>
            <a:pPr marL="3307715" indent="177800" algn="l" rtl="0" eaLnBrk="0">
              <a:lnSpc>
                <a:spcPct val="101000"/>
              </a:lnSpc>
              <a:spcBef>
                <a:spcPts val="5"/>
              </a:spcBef>
            </a:pP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轻量时序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Transformer</a:t>
            </a:r>
            <a:endParaRPr sz="1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输入：多维指标序列</a:t>
            </a:r>
            <a:endParaRPr sz="1900" dirty="0">
              <a:latin typeface="黑体"/>
              <a:ea typeface="黑体"/>
              <a:cs typeface="黑体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14719241" y="4745274"/>
            <a:ext cx="1842770" cy="2301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  <a:buClrTx/>
              <a:buSzTx/>
              <a:buFontTx/>
            </a:pP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1.趋势预测头</a:t>
            </a:r>
            <a:endParaRPr sz="19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5"/>
              </a:spcBef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High</a:t>
            </a:r>
            <a:r>
              <a:rPr sz="1300" kern="0" spc="3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Risk</a:t>
            </a: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14430961" y="7464505"/>
            <a:ext cx="2651125" cy="304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defTabSz="914400" rtl="0" eaLnBrk="0">
              <a:lnSpc>
                <a:spcPct val="98000"/>
              </a:lnSpc>
              <a:buClrTx/>
              <a:buSzTx/>
              <a:buFontTx/>
            </a:pP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2.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风险分类头(概率`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p`)</a:t>
            </a:r>
            <a:endParaRPr sz="1900" kern="0" spc="-3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6097336" y="9481038"/>
            <a:ext cx="127000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676840" y="678102"/>
            <a:ext cx="15760064" cy="2690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875" algn="l" rtl="0" eaLnBrk="0">
              <a:lnSpc>
                <a:spcPct val="97000"/>
              </a:lnSpc>
            </a:pPr>
            <a:r>
              <a:rPr sz="3900" b="1" kern="0" spc="1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解释与归因：构建可行动的证据链</a:t>
            </a:r>
            <a:endParaRPr sz="39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635"/>
              </a:spcBef>
              <a:buClrTx/>
              <a:buSzTx/>
              <a:buFontTx/>
            </a:pP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设计原则：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解释的目的是为了行动，而非学术指标。我们拒绝“黑盒”分数。系统必须回答：风险从何时开始?有多严重?意味着什么?</a:t>
            </a:r>
            <a:endParaRPr sz="2100" kern="0" spc="-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12700" algn="l" rtl="0" eaLnBrk="0">
              <a:lnSpc>
                <a:spcPct val="92000"/>
              </a:lnSpc>
              <a:spcBef>
                <a:spcPts val="635"/>
              </a:spcBef>
              <a:buClrTx/>
              <a:buSzTx/>
              <a:buFontTx/>
            </a:pPr>
            <a:endParaRPr sz="2100" kern="0" spc="-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73050" algn="l" rtl="0" eaLnBrk="0">
              <a:lnSpc>
                <a:spcPct val="93000"/>
              </a:lnSpc>
              <a:spcBef>
                <a:spcPts val="695"/>
              </a:spcBef>
            </a:pPr>
            <a:r>
              <a:rPr sz="2300" b="1" kern="0" spc="1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结构化的风险</a:t>
            </a:r>
            <a:r>
              <a:rPr sz="2300" b="1" kern="0" spc="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报告(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RiskReport</a:t>
            </a:r>
            <a:r>
              <a:rPr sz="2300" b="1" kern="0" spc="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4000"/>
              </a:lnSpc>
            </a:pPr>
            <a:endParaRPr sz="1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69240" algn="l" rtl="0" eaLnBrk="0">
              <a:lnSpc>
                <a:spcPct val="94000"/>
              </a:lnSpc>
              <a:spcBef>
                <a:spcPts val="5"/>
              </a:spcBef>
              <a:buClrTx/>
              <a:buSzTx/>
              <a:buFontTx/>
            </a:pPr>
            <a:r>
              <a:rPr sz="2300" kern="0" spc="-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解释引擎将所有分析结果打包成一个标准化的JSON对象，作为系统内所有后续模块(LLM、可视化)的唯一事实来源。</a:t>
            </a:r>
            <a:endParaRPr sz="2300" kern="0" spc="-110" dirty="0">
              <a:solidFill>
                <a:srgbClr val="000000">
                  <a:alpha val="100000"/>
                </a:srgbClr>
              </a:solidFill>
              <a:latin typeface="宋体"/>
              <a:ea typeface="宋体"/>
              <a:cs typeface="宋体"/>
            </a:endParaRPr>
          </a:p>
        </p:txBody>
      </p:sp>
      <p:graphicFrame>
        <p:nvGraphicFramePr>
          <p:cNvPr id="112" name="table 112"/>
          <p:cNvGraphicFramePr>
            <a:graphicFrameLocks noGrp="1"/>
          </p:cNvGraphicFramePr>
          <p:nvPr/>
        </p:nvGraphicFramePr>
        <p:xfrm>
          <a:off x="1181147" y="3694165"/>
          <a:ext cx="7745094" cy="4246879"/>
        </p:xfrm>
        <a:graphic>
          <a:graphicData uri="http://schemas.openxmlformats.org/drawingml/2006/table">
            <a:tbl>
              <a:tblPr/>
              <a:tblGrid>
                <a:gridCol w="327659"/>
                <a:gridCol w="7417434"/>
              </a:tblGrid>
              <a:tr h="40690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96000"/>
                        </a:lnSpc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{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30505" algn="l" rtl="0" eaLnBrk="0">
                        <a:lnSpc>
                          <a:spcPct val="92000"/>
                        </a:lnSpc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"risk_score":0.85,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82000"/>
                        </a:lnSpc>
                        <a:spcBef>
                          <a:spcPts val="2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"risk_level":"High",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"main_signals"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:[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6483985" algn="r" rtl="1" eaLnBrk="0">
                        <a:lnSpc>
                          <a:spcPct val="90000"/>
                        </a:lnSpc>
                        <a:spcBef>
                          <a:spcPts val="5"/>
                        </a:spcBef>
                      </a:pPr>
                      <a:r>
                        <a:rPr lang="ar-SA" sz="1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  <a:rtl val="0"/>
                        </a:rPr>
                        <a:t>{</a:t>
                      </a:r>
                      <a:endParaRPr lang="ar-SA" sz="1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86205" algn="l" rtl="0" eaLnBrk="0">
                        <a:lnSpc>
                          <a:spcPct val="85000"/>
                        </a:lnSpc>
                        <a:spcBef>
                          <a:spcPts val="1355"/>
                        </a:spcBef>
                      </a:pPr>
                      <a:r>
                        <a:rPr sz="23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"signal_name":"协</a:t>
                      </a:r>
                      <a:r>
                        <a:rPr sz="23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作效率持续恶化",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98905" algn="l" rtl="0" eaLnBrk="0">
                        <a:lnSpc>
                          <a:spcPct val="92000"/>
                        </a:lnSpc>
                        <a:spcBef>
                          <a:spcPts val="0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"strength":0.9,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8620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"time_window":"2024-01</a:t>
                      </a:r>
                      <a:r>
                        <a:rPr sz="2300" kern="0" spc="6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to</a:t>
                      </a:r>
                      <a:r>
                        <a:rPr sz="2300" kern="0" spc="5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2024-83",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 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"supporting_metrics":{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1341755" indent="590550" algn="l" rtl="0" eaLnBrk="0">
                        <a:lnSpc>
                          <a:spcPct val="88000"/>
                        </a:lnSpc>
                        <a:spcBef>
                          <a:spcPts val="165"/>
                        </a:spcBef>
                      </a:pP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"issue_age_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avg":"+35%vs</a:t>
                      </a:r>
                      <a:r>
                        <a:rPr sz="2300" kern="0" spc="4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prev_window"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}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92000"/>
                        </a:lnSpc>
                        <a:spcBef>
                          <a:spcPts val="25"/>
                        </a:spcBef>
                      </a:pPr>
                      <a:r>
                        <a:rPr sz="23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],</a:t>
                      </a:r>
                      <a:endParaRPr sz="23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73000"/>
                        </a:lnSpc>
                        <a:spcBef>
                          <a:spcPts val="25"/>
                        </a:spcBef>
                      </a:pPr>
                      <a:r>
                        <a:rPr sz="23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"model_uncertainty":"Low"</a:t>
                      </a:r>
                      <a:endParaRPr sz="2300" kern="0" spc="-10" dirty="0">
                        <a:solidFill>
                          <a:srgbClr val="000000">
                            <a:alpha val="100000"/>
                          </a:srgb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30505" algn="l" rtl="0" eaLnBrk="0">
                        <a:lnSpc>
                          <a:spcPct val="73000"/>
                        </a:lnSpc>
                        <a:spcBef>
                          <a:spcPts val="25"/>
                        </a:spcBef>
                      </a:pPr>
                      <a:r>
                        <a:rPr lang="en-US" sz="2300" dirty="0">
                          <a:latin typeface="宋体"/>
                          <a:ea typeface="宋体"/>
                          <a:cs typeface="宋体"/>
                        </a:rPr>
                        <a:t>...</a:t>
                      </a:r>
                      <a:endParaRPr lang="en-US" sz="2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52705" algn="l" rtl="0" eaLnBrk="0">
                        <a:lnSpc>
                          <a:spcPct val="70000"/>
                        </a:lnSpc>
                        <a:spcBef>
                          <a:spcPts val="5"/>
                        </a:spcBef>
                      </a:pPr>
                      <a:r>
                        <a:rPr sz="1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}</a:t>
                      </a:r>
                      <a:endParaRPr sz="16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77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table 114"/>
          <p:cNvGraphicFramePr>
            <a:graphicFrameLocks noGrp="1"/>
          </p:cNvGraphicFramePr>
          <p:nvPr/>
        </p:nvGraphicFramePr>
        <p:xfrm>
          <a:off x="720647" y="8728051"/>
          <a:ext cx="16014700" cy="533400"/>
        </p:xfrm>
        <a:graphic>
          <a:graphicData uri="http://schemas.openxmlformats.org/drawingml/2006/table">
            <a:tbl>
              <a:tblPr/>
              <a:tblGrid>
                <a:gridCol w="16014700"/>
              </a:tblGrid>
              <a:tr h="5270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1112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2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价值：将模型的模蝴输出，转化为</a:t>
                      </a:r>
                      <a:r>
                        <a:rPr sz="22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可验证、可复现、可审计的结构化证据。</a:t>
                      </a:r>
                      <a:endParaRPr sz="22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6" name="textbox 116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1358928" y="3079245"/>
            <a:ext cx="11601450" cy="3827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823210" algn="l" rtl="0" eaLnBrk="0">
              <a:lnSpc>
                <a:spcPct val="97000"/>
              </a:lnSpc>
              <a:buClrTx/>
              <a:buSzTx/>
              <a:buFontTx/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工作流程：检索增强生成 (RAG)+  模板化输出</a:t>
            </a:r>
            <a:endParaRPr sz="2400" b="1" kern="0" spc="-8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23900" algn="l" rtl="0" eaLnBrk="0">
              <a:lnSpc>
                <a:spcPts val="2860"/>
              </a:lnSpc>
              <a:spcBef>
                <a:spcPts val="640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Step</a:t>
            </a: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输入</a:t>
            </a:r>
            <a:r>
              <a:rPr sz="2100" kern="0" spc="-4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(Input)                          Step 2: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检索</a:t>
            </a:r>
            <a:r>
              <a:rPr sz="2100" kern="0" spc="-3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(Retrieve)          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Step 3: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生成</a:t>
            </a:r>
            <a:r>
              <a:rPr sz="2100" kern="0" spc="-28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(Generate)</a:t>
            </a:r>
            <a:endParaRPr sz="2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2455"/>
              </a:lnSpc>
              <a:spcBef>
                <a:spcPts val="550"/>
              </a:spcBef>
            </a:pPr>
            <a:r>
              <a:rPr sz="1800" kern="0" spc="-20" dirty="0">
                <a:solidFill>
                  <a:srgbClr val="205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"risk_score"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 </a:t>
            </a:r>
            <a:r>
              <a:rPr sz="1800" kern="0" spc="-20" dirty="0">
                <a:solidFill>
                  <a:srgbClr val="80503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8.85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67000"/>
              </a:lnSpc>
              <a:spcBef>
                <a:spcPts val="85"/>
              </a:spcBef>
            </a:pPr>
            <a:r>
              <a:rPr sz="2100" kern="0" spc="-7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"risk_level"</a:t>
            </a:r>
            <a:r>
              <a:rPr sz="2100" kern="0" spc="-7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</a:t>
            </a:r>
            <a:r>
              <a:rPr sz="2100" kern="0" spc="4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</a:t>
            </a:r>
            <a:r>
              <a:rPr sz="2100" kern="0" spc="-80" dirty="0">
                <a:solidFill>
                  <a:srgbClr val="705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"High",</a:t>
            </a:r>
            <a:endParaRPr sz="21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marL="12700" algn="l" rtl="0" eaLnBrk="0">
              <a:lnSpc>
                <a:spcPct val="99000"/>
              </a:lnSpc>
              <a:spcBef>
                <a:spcPts val="5"/>
              </a:spcBef>
            </a:pPr>
            <a:r>
              <a:rPr sz="1800" kern="0" spc="-1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"main_sign</a:t>
            </a:r>
            <a:r>
              <a:rPr sz="1800" kern="0" spc="-2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als"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:[</a:t>
            </a:r>
            <a:endParaRPr sz="18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  <a:p>
            <a:pPr algn="l" rtl="0" eaLnBrk="0">
              <a:lnSpc>
                <a:spcPct val="16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2115" algn="l" rtl="0" eaLnBrk="0">
              <a:lnSpc>
                <a:spcPct val="78000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20507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"signal_name"</a:t>
            </a:r>
            <a:r>
              <a:rPr sz="1400" kern="0" spc="600" dirty="0">
                <a:solidFill>
                  <a:srgbClr val="20507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: </a:t>
            </a:r>
            <a:r>
              <a:rPr sz="1400" kern="0" spc="-30" dirty="0">
                <a:solidFill>
                  <a:srgbClr val="90702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"协作效率持续恶化</a:t>
            </a:r>
            <a:r>
              <a:rPr sz="1400" kern="0" spc="-30" dirty="0">
                <a:solidFill>
                  <a:srgbClr val="A0602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",</a:t>
            </a:r>
            <a:endParaRPr sz="1400" dirty="0">
              <a:latin typeface="黑体"/>
              <a:ea typeface="黑体"/>
              <a:cs typeface="黑体"/>
            </a:endParaRPr>
          </a:p>
          <a:p>
            <a:pPr marL="412115" algn="l" rtl="0" eaLnBrk="0">
              <a:lnSpc>
                <a:spcPts val="2295"/>
              </a:lnSpc>
            </a:pPr>
            <a:r>
              <a:rPr sz="1800" kern="0" spc="-2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"strength"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800" kern="0" spc="5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1800" kern="0" spc="-20" dirty="0">
                <a:solidFill>
                  <a:srgbClr val="603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8.9,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2115" algn="l" rtl="0" eaLnBrk="0">
              <a:lnSpc>
                <a:spcPct val="99000"/>
              </a:lnSpc>
              <a:spcBef>
                <a:spcPts val="15"/>
              </a:spcBef>
            </a:pPr>
            <a:r>
              <a:rPr sz="1400" kern="0" spc="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"time_window"</a:t>
            </a:r>
            <a:r>
              <a:rPr sz="1400" kern="0" spc="17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</a:t>
            </a:r>
            <a:r>
              <a:rPr sz="14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400" kern="0" spc="0" dirty="0">
                <a:solidFill>
                  <a:srgbClr val="807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"2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024-01    to    2924-03"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,</a:t>
            </a: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ts val="2790"/>
              </a:lnSpc>
            </a:pPr>
            <a:r>
              <a:rPr sz="2700" kern="0" spc="-10" baseline="1400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"supporting_metrics"</a:t>
            </a:r>
            <a:r>
              <a:rPr sz="2700" kern="0" spc="-10" baseline="140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:{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                                 </a:t>
            </a:r>
            <a:r>
              <a:rPr sz="3200" b="1" kern="0" spc="-10" baseline="-11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MaxKB</a:t>
            </a:r>
            <a:r>
              <a:rPr sz="3200" b="1" kern="0" spc="-10" baseline="-11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知识库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          </a:t>
            </a:r>
            <a:r>
              <a:rPr sz="3200" b="1" kern="0" spc="-10" baseline="-130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</a:t>
            </a:r>
            <a:r>
              <a:rPr sz="3200" b="1" kern="0" spc="-20" baseline="-130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行动计划</a:t>
            </a:r>
            <a:endParaRPr sz="3200" baseline="-13000" dirty="0">
              <a:latin typeface="黑体"/>
              <a:ea typeface="黑体"/>
              <a:cs typeface="黑体"/>
            </a:endParaRPr>
          </a:p>
          <a:p>
            <a:pPr marL="513715" algn="l" rtl="0" eaLnBrk="0">
              <a:lnSpc>
                <a:spcPct val="79000"/>
              </a:lnSpc>
              <a:spcBef>
                <a:spcPts val="125"/>
              </a:spcBef>
            </a:pPr>
            <a:r>
              <a:rPr sz="1400" kern="0" spc="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"issue_age_av</a:t>
            </a:r>
            <a:r>
              <a:rPr sz="1400" kern="0" spc="-1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g"</a:t>
            </a:r>
            <a:r>
              <a:rPr sz="1400" kern="0" spc="40" dirty="0">
                <a:solidFill>
                  <a:srgbClr val="20506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:   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"+35%vs</a:t>
            </a:r>
            <a:r>
              <a:rPr sz="1400" kern="0" spc="2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        </a:t>
            </a:r>
            <a:r>
              <a:rPr sz="1400" kern="0" spc="-10" dirty="0">
                <a:solidFill>
                  <a:srgbClr val="80702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</a:rPr>
              <a:t>prev_window"</a:t>
            </a:r>
            <a:endParaRPr sz="1400" dirty="0">
              <a:latin typeface="Times New Roman" panose="02020503050405090304"/>
              <a:ea typeface="Times New Roman" panose="02020503050405090304"/>
              <a:cs typeface="Times New Roman" panose="02020503050405090304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749218" y="636462"/>
            <a:ext cx="15957550" cy="1911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57150" algn="l" rtl="0" eaLnBrk="0">
              <a:lnSpc>
                <a:spcPct val="96000"/>
              </a:lnSpc>
              <a:buClrTx/>
              <a:buSzTx/>
              <a:buFontTx/>
            </a:pPr>
            <a:r>
              <a:rPr sz="49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</a:t>
            </a:r>
            <a:r>
              <a:rPr sz="4900" b="1" kern="0" spc="6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治理建议：可控的、基于证据的行动生成器</a:t>
            </a:r>
            <a:endParaRPr sz="4900" b="1" kern="0" spc="6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8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3495" algn="l" rtl="0" eaLnBrk="0">
              <a:lnSpc>
                <a:spcPct val="86000"/>
              </a:lnSpc>
              <a:spcBef>
                <a:spcPts val="720"/>
              </a:spcBef>
              <a:buClrTx/>
              <a:buSzTx/>
              <a:buFontTx/>
            </a:pP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严格定位：</a:t>
            </a:r>
            <a:r>
              <a:rPr sz="2400" kern="0" spc="-69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是“行动建议助手”,而非“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风险决策者”。为了根除幻觉、保证工程可信度，LLM 不直接接触原始数据，其唯一的输入是上一页生成的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RiskReport</a:t>
            </a:r>
            <a:r>
              <a:rPr sz="2400" kern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证据对象。</a:t>
            </a:r>
            <a:endParaRPr sz="2400" kern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1358900" y="7341235"/>
            <a:ext cx="7986395" cy="16751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2455"/>
              </a:lnSpc>
            </a:pPr>
            <a:r>
              <a:rPr sz="1800" kern="0" spc="-6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"model_uncertainty"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 </a:t>
            </a:r>
            <a:r>
              <a:rPr sz="18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"Low"</a:t>
            </a:r>
            <a:endParaRPr sz="1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1365" algn="l" rtl="0" eaLnBrk="0">
              <a:lnSpc>
                <a:spcPct val="121000"/>
              </a:lnSpc>
              <a:spcBef>
                <a:spcPts val="80"/>
              </a:spcBef>
              <a:buClrTx/>
              <a:buSzTx/>
              <a:buFontTx/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根据</a:t>
            </a:r>
            <a:r>
              <a:rPr lang="en-US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main_signals</a:t>
            </a:r>
            <a:r>
              <a:rPr lang="en-US"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从知识库中检素相关的治理最佳实践(如Issue分流策略、贡献者激励机制)。</a:t>
            </a:r>
            <a:endParaRPr sz="1800" kern="0" spc="14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3779500" y="3989070"/>
            <a:ext cx="2753360" cy="57645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91210" algn="l" rtl="0" eaLnBrk="0">
              <a:lnSpc>
                <a:spcPct val="96000"/>
              </a:lnSpc>
            </a:pPr>
            <a:r>
              <a:rPr sz="2100" b="1" kern="0" spc="23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安全约束</a:t>
            </a:r>
            <a:endParaRPr sz="2100" dirty="0"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marL="457200" indent="-88900" algn="l" rtl="0" eaLnBrk="0">
              <a:lnSpc>
                <a:spcPct val="108000"/>
              </a:lnSpc>
              <a:spcBef>
                <a:spcPts val="545"/>
              </a:spcBef>
              <a:buClrTx/>
              <a:buSzTx/>
              <a:buFontTx/>
            </a:pPr>
            <a:endParaRPr sz="1800"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8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9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57200" indent="-88900" algn="l" rtl="0" eaLnBrk="0">
              <a:lnSpc>
                <a:spcPct val="111000"/>
              </a:lnSpc>
              <a:spcBef>
                <a:spcPts val="540"/>
              </a:spcBef>
              <a:buClrTx/>
              <a:buSzTx/>
              <a:buFontTx/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	</a:t>
            </a:r>
            <a:r>
              <a:rPr lang="en-US" sz="1900" kern="0" spc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</a:t>
            </a:r>
            <a:endParaRPr sz="1800"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98593" y="7327879"/>
            <a:ext cx="349153" cy="361956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792127" y="6083320"/>
            <a:ext cx="355620" cy="355616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798593" y="4502164"/>
            <a:ext cx="349153" cy="349276"/>
          </a:xfrm>
          <a:prstGeom prst="rect">
            <a:avLst/>
          </a:prstGeom>
        </p:spPr>
      </p:pic>
      <p:sp>
        <p:nvSpPr>
          <p:cNvPr id="134" name="textbox 134"/>
          <p:cNvSpPr/>
          <p:nvPr/>
        </p:nvSpPr>
        <p:spPr>
          <a:xfrm>
            <a:off x="9626619" y="7693548"/>
            <a:ext cx="3414395" cy="9963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"/>
              </a:lnSpc>
            </a:pPr>
            <a:endParaRPr sz="1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pPr marL="12700" algn="l" rtl="0" eaLnBrk="0">
              <a:lnSpc>
                <a:spcPct val="113000"/>
              </a:lnSpc>
            </a:pP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LLM 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结合证据和知识，填充一 个严格的模板，生成包含“目标、步骤、预期效果”的行动计划。</a:t>
            </a:r>
            <a:endParaRPr sz="18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852696" y="3073359"/>
            <a:ext cx="628583" cy="679532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4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187496" y="7727740"/>
            <a:ext cx="69214" cy="143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}</a:t>
            </a:r>
            <a:endParaRPr sz="800" dirty="0">
              <a:latin typeface="宋体"/>
              <a:ea typeface="宋体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4502150"/>
            <a:ext cx="495300" cy="520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7327900"/>
            <a:ext cx="495300" cy="520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274800" y="4502150"/>
            <a:ext cx="2546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证据驱动：所有建议  </a:t>
            </a: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              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必须明确关联到RiskReport中的一个 或多个信号。</a:t>
            </a:r>
            <a:endParaRPr kern="0" spc="7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43635" y="5894070"/>
            <a:ext cx="2977515" cy="101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88900" algn="l" rtl="0" eaLnBrk="0">
              <a:lnSpc>
                <a:spcPct val="111000"/>
              </a:lnSpc>
              <a:spcBef>
                <a:spcPts val="540"/>
              </a:spcBef>
            </a:pP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知识可溯：生成内容  必须引用MaxKB 中   的知识来源。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90040" y="7341235"/>
            <a:ext cx="2416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杜绝新事实：禁止生</a:t>
            </a:r>
            <a:r>
              <a:rPr lang="en-US"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    </a:t>
            </a:r>
            <a:r>
              <a:rPr kern="0" spc="7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  <a:sym typeface="+mn-ea"/>
              </a:rPr>
              <a:t>成 RiskReport中未包含的任何数据断言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450" y="4239260"/>
            <a:ext cx="4394200" cy="363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7098</Words>
  <Application>WPS 演示</Application>
  <PresentationFormat>Custom</PresentationFormat>
  <Paragraphs>783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Arial</vt:lpstr>
      <vt:lpstr>黑体</vt:lpstr>
      <vt:lpstr>汉仪中黑KW</vt:lpstr>
      <vt:lpstr>宋体</vt:lpstr>
      <vt:lpstr>Times New Roman</vt:lpstr>
      <vt:lpstr>Arial Bold</vt:lpstr>
      <vt:lpstr>汉仪书宋二KW</vt:lpstr>
      <vt:lpstr>Heiti SC Light</vt:lpstr>
      <vt:lpstr>Calibri</vt:lpstr>
      <vt:lpstr>Helvetica Neue</vt:lpstr>
      <vt:lpstr>微软雅黑</vt:lpstr>
      <vt:lpstr>汉仪旗黑</vt:lpstr>
      <vt:lpstr>宋体</vt:lpstr>
      <vt:lpstr>Arial Unicode MS</vt:lpstr>
      <vt:lpstr>Times New Roman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renbeiming</cp:lastModifiedBy>
  <cp:revision>7</cp:revision>
  <dcterms:created xsi:type="dcterms:W3CDTF">2026-01-01T17:30:22Z</dcterms:created>
  <dcterms:modified xsi:type="dcterms:W3CDTF">2026-01-01T17:30:22Z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2026-01-02T15:18:26Z</vt:filetime>
  </property>
  <property fmtid="{D5CDD505-2E9C-101B-9397-08002B2CF9AE}" pid="4" name="UsrData">
    <vt:lpwstr>6956902ae515900020945402wl</vt:lpwstr>
  </property>
  <property fmtid="{D5CDD505-2E9C-101B-9397-08002B2CF9AE}" pid="5" name="KSOProductBuildVer">
    <vt:lpwstr>2052-12.1.24031.24031</vt:lpwstr>
  </property>
  <property fmtid="{D5CDD505-2E9C-101B-9397-08002B2CF9AE}" pid="6" name="ICV">
    <vt:lpwstr>7A13D2FD36331726A39B566944865E5A_42</vt:lpwstr>
  </property>
</Properties>
</file>